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emf" ContentType="image/x-em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4" r:id="rId12"/>
    <p:sldId id="332" r:id="rId14"/>
    <p:sldId id="303" r:id="rId15"/>
    <p:sldId id="337" r:id="rId16"/>
    <p:sldId id="339" r:id="rId17"/>
    <p:sldId id="340" r:id="rId18"/>
    <p:sldId id="348" r:id="rId19"/>
    <p:sldId id="349" r:id="rId20"/>
    <p:sldId id="345" r:id="rId21"/>
    <p:sldId id="361" r:id="rId22"/>
    <p:sldId id="362" r:id="rId23"/>
    <p:sldId id="363" r:id="rId24"/>
    <p:sldId id="351" r:id="rId25"/>
    <p:sldId id="346" r:id="rId26"/>
    <p:sldId id="369" r:id="rId27"/>
    <p:sldId id="352" r:id="rId28"/>
    <p:sldId id="353" r:id="rId29"/>
    <p:sldId id="336"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Go"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4E9"/>
    <a:srgbClr val="003B95"/>
    <a:srgbClr val="1B90CD"/>
    <a:srgbClr val="3886C5"/>
    <a:srgbClr val="002060"/>
    <a:srgbClr val="00A0E9"/>
    <a:srgbClr val="DCEBF1"/>
    <a:srgbClr val="003591"/>
    <a:srgbClr val="915A91"/>
    <a:srgbClr val="125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97926" autoAdjust="0"/>
  </p:normalViewPr>
  <p:slideViewPr>
    <p:cSldViewPr snapToGrid="0" showGuides="1">
      <p:cViewPr>
        <p:scale>
          <a:sx n="50" d="100"/>
          <a:sy n="50" d="100"/>
        </p:scale>
        <p:origin x="-954" y="-900"/>
      </p:cViewPr>
      <p:guideLst>
        <p:guide orient="horz" pos="2003"/>
        <p:guide pos="39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5" Type="http://schemas.openxmlformats.org/officeDocument/2006/relationships/tags" Target="tags/tag5.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CA7B40-9EB7-4C77-8556-119F053A3BC1}" type="doc">
      <dgm:prSet loTypeId="process" loCatId="process" qsTypeId="urn:microsoft.com/office/officeart/2005/8/quickstyle/simple1" qsCatId="simple" csTypeId="urn:microsoft.com/office/officeart/2005/8/colors/accent0_1" csCatId="accent1" phldr="0"/>
      <dgm:spPr/>
    </dgm:pt>
    <dgm:pt modelId="{7166A9DB-20D7-41DA-B6C7-4E91D46FE0EA}">
      <dgm:prSet phldrT="[文本]" phldr="0" custT="1"/>
      <dgm:spPr/>
      <dgm:t>
        <a:bodyPr vert="horz" wrap="squar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生成</a:t>
          </a:r>
          <a:r>
            <a:rPr lang="zh-CN" altLang="en-US" sz="2400">
              <a:latin typeface="微软雅黑" panose="020B0503020204020204" pitchFamily="34" charset="-122"/>
              <a:ea typeface="微软雅黑" panose="020B0503020204020204" pitchFamily="34" charset="-122"/>
            </a:rPr>
            <a:t/>
          </a:r>
          <a:endParaRPr lang="zh-CN" altLang="en-US" sz="2400">
            <a:latin typeface="微软雅黑" panose="020B0503020204020204" pitchFamily="34" charset="-122"/>
            <a:ea typeface="微软雅黑" panose="020B0503020204020204" pitchFamily="34" charset="-122"/>
          </a:endParaRPr>
        </a:p>
      </dgm:t>
    </dgm:pt>
    <dgm:pt modelId="{408890A2-EC03-4CB7-8006-30F7A6F0770D}" cxnId="{A5466D02-EF73-4894-AD6A-46DF55966D1E}" type="parTrans">
      <dgm:prSet/>
      <dgm:spPr/>
    </dgm:pt>
    <dgm:pt modelId="{581D0B67-AC66-4DBF-B99A-8C26BE060068}" cxnId="{A5466D02-EF73-4894-AD6A-46DF55966D1E}" type="sibTrans">
      <dgm:prSet phldr="0" custT="1"/>
      <dgm:spPr/>
      <dgm:t>
        <a:bodyPr vert="horz" wrap="squar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
          </a:r>
          <a:endParaRPr lang="zh-CN" altLang="en-US" sz="2400">
            <a:latin typeface="微软雅黑" panose="020B0503020204020204" pitchFamily="34" charset="-122"/>
            <a:ea typeface="微软雅黑" panose="020B0503020204020204" pitchFamily="34" charset="-122"/>
          </a:endParaRPr>
        </a:p>
      </dgm:t>
    </dgm:pt>
    <dgm:pt modelId="{6185F46A-CE7B-4D19-AD38-021F06F11723}">
      <dgm:prSet phldrT="[文本]" phldr="0" custT="1"/>
      <dgm:spPr/>
      <dgm:t>
        <a:bodyPr vert="horz" wrap="squar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筛选</a:t>
          </a:r>
          <a:r>
            <a:rPr lang="zh-CN" altLang="en-US" sz="2400">
              <a:latin typeface="微软雅黑" panose="020B0503020204020204" pitchFamily="34" charset="-122"/>
              <a:ea typeface="微软雅黑" panose="020B0503020204020204" pitchFamily="34" charset="-122"/>
            </a:rPr>
            <a:t/>
          </a:r>
          <a:endParaRPr lang="zh-CN" altLang="en-US" sz="2400">
            <a:latin typeface="微软雅黑" panose="020B0503020204020204" pitchFamily="34" charset="-122"/>
            <a:ea typeface="微软雅黑" panose="020B0503020204020204" pitchFamily="34" charset="-122"/>
          </a:endParaRPr>
        </a:p>
      </dgm:t>
    </dgm:pt>
    <dgm:pt modelId="{ED707A62-C95F-489D-A288-204A854541E1}" cxnId="{3407373B-2C72-4017-9262-D16CD96B2388}" type="parTrans">
      <dgm:prSet/>
      <dgm:spPr/>
    </dgm:pt>
    <dgm:pt modelId="{209F9C23-F1DF-401B-A4AD-306C9EB4247C}" cxnId="{3407373B-2C72-4017-9262-D16CD96B2388}" type="sibTrans">
      <dgm:prSet phldr="0" custT="1"/>
      <dgm:spPr/>
      <dgm:t>
        <a:bodyPr vert="horz" wrap="squar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
          </a:r>
          <a:endParaRPr lang="zh-CN" altLang="en-US" sz="2400">
            <a:latin typeface="微软雅黑" panose="020B0503020204020204" pitchFamily="34" charset="-122"/>
            <a:ea typeface="微软雅黑" panose="020B0503020204020204" pitchFamily="34" charset="-122"/>
          </a:endParaRPr>
        </a:p>
      </dgm:t>
    </dgm:pt>
    <dgm:pt modelId="{9D4F7890-BC71-471E-AB1B-9F598D752858}">
      <dgm:prSet phldrT="[文本]" phldr="0" custT="1"/>
      <dgm:spPr/>
      <dgm:t>
        <a:bodyPr vert="horz" wrap="squar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比较</a:t>
          </a:r>
          <a:r>
            <a:rPr lang="zh-CN" altLang="en-US" sz="2400">
              <a:latin typeface="微软雅黑" panose="020B0503020204020204" pitchFamily="34" charset="-122"/>
              <a:ea typeface="微软雅黑" panose="020B0503020204020204" pitchFamily="34" charset="-122"/>
            </a:rPr>
            <a:t/>
          </a:r>
          <a:endParaRPr lang="zh-CN" altLang="en-US" sz="2400">
            <a:latin typeface="微软雅黑" panose="020B0503020204020204" pitchFamily="34" charset="-122"/>
            <a:ea typeface="微软雅黑" panose="020B0503020204020204" pitchFamily="34" charset="-122"/>
          </a:endParaRPr>
        </a:p>
      </dgm:t>
    </dgm:pt>
    <dgm:pt modelId="{8A81A9A1-3D17-4B5E-823A-F4C61634A717}" cxnId="{B9651B74-6571-4EB5-95E0-370496800151}" type="parTrans">
      <dgm:prSet/>
      <dgm:spPr/>
    </dgm:pt>
    <dgm:pt modelId="{A02D4AB0-BE01-45C2-BD3E-6766ADB3B021}" cxnId="{B9651B74-6571-4EB5-95E0-370496800151}"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3">
        <dgm:presLayoutVars>
          <dgm:bulletEnabled val="1"/>
        </dgm:presLayoutVars>
      </dgm:prSet>
      <dgm:spPr/>
    </dgm:pt>
    <dgm:pt modelId="{06ECC167-6368-4F79-84C6-65D90B9BC4A6}" type="pres">
      <dgm:prSet presAssocID="{209F9C23-F1DF-401B-A4AD-306C9EB4247C}" presName="sibTrans" presStyleLbl="sibTrans2D1" presStyleIdx="1" presStyleCnt="2"/>
      <dgm:spPr/>
    </dgm:pt>
    <dgm:pt modelId="{1AF533A8-48F1-4B19-9CD9-5A2DB7199B85}" type="pres">
      <dgm:prSet presAssocID="{209F9C23-F1DF-401B-A4AD-306C9EB4247C}"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A5466D02-EF73-4894-AD6A-46DF55966D1E}" srcId="{A4CA7B40-9EB7-4C77-8556-119F053A3BC1}" destId="{7166A9DB-20D7-41DA-B6C7-4E91D46FE0EA}" srcOrd="0" destOrd="0" parTransId="{408890A2-EC03-4CB7-8006-30F7A6F0770D}" sibTransId="{581D0B67-AC66-4DBF-B99A-8C26BE060068}"/>
    <dgm:cxn modelId="{3407373B-2C72-4017-9262-D16CD96B2388}" srcId="{A4CA7B40-9EB7-4C77-8556-119F053A3BC1}" destId="{6185F46A-CE7B-4D19-AD38-021F06F11723}" srcOrd="1" destOrd="0" parTransId="{ED707A62-C95F-489D-A288-204A854541E1}" sibTransId="{209F9C23-F1DF-401B-A4AD-306C9EB4247C}"/>
    <dgm:cxn modelId="{B9651B74-6571-4EB5-95E0-370496800151}" srcId="{A4CA7B40-9EB7-4C77-8556-119F053A3BC1}" destId="{9D4F7890-BC71-471E-AB1B-9F598D752858}" srcOrd="2" destOrd="0" parTransId="{8A81A9A1-3D17-4B5E-823A-F4C61634A717}" sibTransId="{A02D4AB0-BE01-45C2-BD3E-6766ADB3B021}"/>
    <dgm:cxn modelId="{30D96865-7770-4B77-BE64-07594E475F00}" type="presOf" srcId="{A4CA7B40-9EB7-4C77-8556-119F053A3BC1}" destId="{7E3F7EC5-1729-4088-BB09-36E02E33A0BF}" srcOrd="0" destOrd="0" presId="urn:microsoft.com/office/officeart/2005/8/layout/process2"/>
    <dgm:cxn modelId="{B9A443E5-D08C-4527-94E0-CE8641EDF6DD}" type="presParOf" srcId="{7E3F7EC5-1729-4088-BB09-36E02E33A0BF}" destId="{E17E57AF-0587-449A-A755-B1B96DEF2BD2}" srcOrd="0" destOrd="0" presId="urn:microsoft.com/office/officeart/2005/8/layout/process2"/>
    <dgm:cxn modelId="{4A27D272-B3A9-4D35-9931-27C91E728D9E}" type="presOf" srcId="{7166A9DB-20D7-41DA-B6C7-4E91D46FE0EA}" destId="{E17E57AF-0587-449A-A755-B1B96DEF2BD2}" srcOrd="0" destOrd="0" presId="urn:microsoft.com/office/officeart/2005/8/layout/process2"/>
    <dgm:cxn modelId="{8CF31AE7-BD3B-44B7-A1BC-C37408C2FE73}" type="presParOf" srcId="{7E3F7EC5-1729-4088-BB09-36E02E33A0BF}" destId="{11477A19-6F59-488F-BD44-5E3FBE8E3386}" srcOrd="1" destOrd="0" presId="urn:microsoft.com/office/officeart/2005/8/layout/process2"/>
    <dgm:cxn modelId="{7E65308C-6402-44D2-9447-2CE4A8EEDA46}" type="presOf" srcId="{581D0B67-AC66-4DBF-B99A-8C26BE060068}" destId="{11477A19-6F59-488F-BD44-5E3FBE8E3386}" srcOrd="0" destOrd="0" presId="urn:microsoft.com/office/officeart/2005/8/layout/process2"/>
    <dgm:cxn modelId="{4B942F53-2A73-41F1-8CB7-79F29A75D7CD}" type="presParOf" srcId="{11477A19-6F59-488F-BD44-5E3FBE8E3386}" destId="{1FA9844B-FD2C-4DAF-BE12-A8E3C3B7E384}" srcOrd="0" destOrd="1" presId="urn:microsoft.com/office/officeart/2005/8/layout/process2"/>
    <dgm:cxn modelId="{ED6BAAB3-E9C0-49B3-ACEE-FB1E68477FE7}" type="presOf" srcId="{581D0B67-AC66-4DBF-B99A-8C26BE060068}" destId="{1FA9844B-FD2C-4DAF-BE12-A8E3C3B7E384}" srcOrd="1" destOrd="0" presId="urn:microsoft.com/office/officeart/2005/8/layout/process2"/>
    <dgm:cxn modelId="{A6CF98B8-9044-406B-B028-1A616A7BEB4D}" type="presParOf" srcId="{7E3F7EC5-1729-4088-BB09-36E02E33A0BF}" destId="{353C71C7-5E8B-4565-86BF-B755B524B25E}" srcOrd="2" destOrd="0" presId="urn:microsoft.com/office/officeart/2005/8/layout/process2"/>
    <dgm:cxn modelId="{58745FF6-6423-4F44-BD9B-CB85B8071AD0}" type="presOf" srcId="{6185F46A-CE7B-4D19-AD38-021F06F11723}" destId="{353C71C7-5E8B-4565-86BF-B755B524B25E}" srcOrd="0" destOrd="0" presId="urn:microsoft.com/office/officeart/2005/8/layout/process2"/>
    <dgm:cxn modelId="{8FCA9C98-1F6E-4813-9551-D5874C8D287C}" type="presParOf" srcId="{7E3F7EC5-1729-4088-BB09-36E02E33A0BF}" destId="{06ECC167-6368-4F79-84C6-65D90B9BC4A6}" srcOrd="3" destOrd="0" presId="urn:microsoft.com/office/officeart/2005/8/layout/process2"/>
    <dgm:cxn modelId="{E72B0772-420E-4E7D-8134-1CDB0BCFBE59}" type="presOf" srcId="{209F9C23-F1DF-401B-A4AD-306C9EB4247C}" destId="{06ECC167-6368-4F79-84C6-65D90B9BC4A6}" srcOrd="0" destOrd="0" presId="urn:microsoft.com/office/officeart/2005/8/layout/process2"/>
    <dgm:cxn modelId="{F27D45A1-A861-42D5-87DD-4A75DDD5D306}" type="presParOf" srcId="{06ECC167-6368-4F79-84C6-65D90B9BC4A6}" destId="{1AF533A8-48F1-4B19-9CD9-5A2DB7199B85}" srcOrd="0" destOrd="3" presId="urn:microsoft.com/office/officeart/2005/8/layout/process2"/>
    <dgm:cxn modelId="{06042863-61E6-47A8-B5D4-C676E6A97921}" type="presOf" srcId="{209F9C23-F1DF-401B-A4AD-306C9EB4247C}" destId="{1AF533A8-48F1-4B19-9CD9-5A2DB7199B85}" srcOrd="1" destOrd="0" presId="urn:microsoft.com/office/officeart/2005/8/layout/process2"/>
    <dgm:cxn modelId="{509DEA1B-A086-4F26-BDAB-2B6A37633042}" type="presParOf" srcId="{7E3F7EC5-1729-4088-BB09-36E02E33A0BF}" destId="{93DEFB83-998E-4F52-9267-01422D869D93}" srcOrd="4" destOrd="0" presId="urn:microsoft.com/office/officeart/2005/8/layout/process2"/>
    <dgm:cxn modelId="{A42E003E-AA4B-40D6-B5F2-359EFF08B604}"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32405" cy="2802255"/>
        <a:chOff x="0" y="0"/>
        <a:chExt cx="2732405" cy="2802255"/>
      </a:xfrm>
    </dsp:grpSpPr>
    <dsp:sp modelId="{E17E57AF-0587-449A-A755-B1B96DEF2BD2}">
      <dsp:nvSpPr>
        <dsp:cNvPr id="3" name="圆角矩形 2"/>
        <dsp:cNvSpPr/>
      </dsp:nvSpPr>
      <dsp:spPr bwMode="white">
        <a:xfrm>
          <a:off x="735695" y="0"/>
          <a:ext cx="1261015" cy="700564"/>
        </a:xfrm>
        <a:prstGeom prst="roundRect">
          <a:avLst>
            <a:gd name="adj" fmla="val 10000"/>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solidFill>
                <a:schemeClr val="dk1"/>
              </a:solidFill>
              <a:latin typeface="微软雅黑" panose="020B0503020204020204" pitchFamily="34" charset="-122"/>
              <a:ea typeface="微软雅黑" panose="020B0503020204020204" pitchFamily="34" charset="-122"/>
            </a:rPr>
            <a:t>生成</a:t>
          </a:r>
          <a:endParaRPr lang="zh-CN" altLang="en-US" sz="2400">
            <a:solidFill>
              <a:schemeClr val="dk1"/>
            </a:solidFill>
            <a:latin typeface="微软雅黑" panose="020B0503020204020204" pitchFamily="34" charset="-122"/>
            <a:ea typeface="微软雅黑" panose="020B0503020204020204" pitchFamily="34" charset="-122"/>
          </a:endParaRPr>
        </a:p>
      </dsp:txBody>
      <dsp:txXfrm>
        <a:off x="735695" y="0"/>
        <a:ext cx="1261015" cy="700564"/>
      </dsp:txXfrm>
    </dsp:sp>
    <dsp:sp modelId="{11477A19-6F59-488F-BD44-5E3FBE8E3386}">
      <dsp:nvSpPr>
        <dsp:cNvPr id="4" name="右箭头 3"/>
        <dsp:cNvSpPr/>
      </dsp:nvSpPr>
      <dsp:spPr bwMode="white">
        <a:xfrm rot="5399999">
          <a:off x="1234847" y="718078"/>
          <a:ext cx="262711" cy="315254"/>
        </a:xfrm>
        <a:prstGeom prst="rightArrow">
          <a:avLst>
            <a:gd name="adj1" fmla="val 60000"/>
            <a:gd name="adj2" fmla="val 50000"/>
          </a:avLst>
        </a:prstGeom>
      </dsp:spPr>
      <dsp:style>
        <a:lnRef idx="0">
          <a:schemeClr val="dk1">
            <a:tint val="60000"/>
          </a:schemeClr>
        </a:lnRef>
        <a:fillRef idx="1">
          <a:schemeClr val="dk1">
            <a:tint val="60000"/>
          </a:schemeClr>
        </a:fillRef>
        <a:effectRef idx="0">
          <a:scrgbClr r="0" g="0" b="0"/>
        </a:effectRef>
        <a:fontRef idx="minor">
          <a:schemeClr val="lt1"/>
        </a:fontRef>
      </dsp:style>
      <dsp:txBody>
        <a:bodyPr rot="-5400000" vert="horz" wrap="square"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sz="2400">
            <a:solidFill>
              <a:schemeClr val="dk1"/>
            </a:solidFill>
            <a:latin typeface="微软雅黑" panose="020B0503020204020204" pitchFamily="34" charset="-122"/>
            <a:ea typeface="微软雅黑" panose="020B0503020204020204" pitchFamily="34" charset="-122"/>
          </a:endParaRPr>
        </a:p>
      </dsp:txBody>
      <dsp:txXfrm rot="5399999">
        <a:off x="1234847" y="718078"/>
        <a:ext cx="262711" cy="315254"/>
      </dsp:txXfrm>
    </dsp:sp>
    <dsp:sp modelId="{353C71C7-5E8B-4565-86BF-B755B524B25E}">
      <dsp:nvSpPr>
        <dsp:cNvPr id="5" name="圆角矩形 4"/>
        <dsp:cNvSpPr/>
      </dsp:nvSpPr>
      <dsp:spPr bwMode="white">
        <a:xfrm>
          <a:off x="735695" y="1050846"/>
          <a:ext cx="1261015" cy="700564"/>
        </a:xfrm>
        <a:prstGeom prst="roundRect">
          <a:avLst>
            <a:gd name="adj" fmla="val 10000"/>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solidFill>
                <a:schemeClr val="dk1"/>
              </a:solidFill>
              <a:latin typeface="微软雅黑" panose="020B0503020204020204" pitchFamily="34" charset="-122"/>
              <a:ea typeface="微软雅黑" panose="020B0503020204020204" pitchFamily="34" charset="-122"/>
            </a:rPr>
            <a:t>筛选</a:t>
          </a:r>
          <a:endParaRPr lang="zh-CN" altLang="en-US" sz="2400">
            <a:solidFill>
              <a:schemeClr val="dk1"/>
            </a:solidFill>
            <a:latin typeface="微软雅黑" panose="020B0503020204020204" pitchFamily="34" charset="-122"/>
            <a:ea typeface="微软雅黑" panose="020B0503020204020204" pitchFamily="34" charset="-122"/>
          </a:endParaRPr>
        </a:p>
      </dsp:txBody>
      <dsp:txXfrm>
        <a:off x="735695" y="1050846"/>
        <a:ext cx="1261015" cy="700564"/>
      </dsp:txXfrm>
    </dsp:sp>
    <dsp:sp modelId="{06ECC167-6368-4F79-84C6-65D90B9BC4A6}">
      <dsp:nvSpPr>
        <dsp:cNvPr id="6" name="右箭头 5"/>
        <dsp:cNvSpPr/>
      </dsp:nvSpPr>
      <dsp:spPr bwMode="white">
        <a:xfrm rot="5399999">
          <a:off x="1234847" y="1768923"/>
          <a:ext cx="262711" cy="315254"/>
        </a:xfrm>
        <a:prstGeom prst="rightArrow">
          <a:avLst>
            <a:gd name="adj1" fmla="val 60000"/>
            <a:gd name="adj2" fmla="val 50000"/>
          </a:avLst>
        </a:prstGeom>
      </dsp:spPr>
      <dsp:style>
        <a:lnRef idx="0">
          <a:schemeClr val="dk1">
            <a:tint val="60000"/>
          </a:schemeClr>
        </a:lnRef>
        <a:fillRef idx="1">
          <a:schemeClr val="dk1">
            <a:tint val="60000"/>
          </a:schemeClr>
        </a:fillRef>
        <a:effectRef idx="0">
          <a:scrgbClr r="0" g="0" b="0"/>
        </a:effectRef>
        <a:fontRef idx="minor">
          <a:schemeClr val="lt1"/>
        </a:fontRef>
      </dsp:style>
      <dsp:txBody>
        <a:bodyPr rot="-5400000" vert="horz" wrap="square"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sz="2400">
            <a:solidFill>
              <a:schemeClr val="dk1"/>
            </a:solidFill>
            <a:latin typeface="微软雅黑" panose="020B0503020204020204" pitchFamily="34" charset="-122"/>
            <a:ea typeface="微软雅黑" panose="020B0503020204020204" pitchFamily="34" charset="-122"/>
          </a:endParaRPr>
        </a:p>
      </dsp:txBody>
      <dsp:txXfrm rot="5399999">
        <a:off x="1234847" y="1768923"/>
        <a:ext cx="262711" cy="315254"/>
      </dsp:txXfrm>
    </dsp:sp>
    <dsp:sp modelId="{93DEFB83-998E-4F52-9267-01422D869D93}">
      <dsp:nvSpPr>
        <dsp:cNvPr id="7" name="圆角矩形 6"/>
        <dsp:cNvSpPr/>
      </dsp:nvSpPr>
      <dsp:spPr bwMode="white">
        <a:xfrm>
          <a:off x="735695" y="2101691"/>
          <a:ext cx="1261015" cy="700564"/>
        </a:xfrm>
        <a:prstGeom prst="roundRect">
          <a:avLst>
            <a:gd name="adj" fmla="val 10000"/>
          </a:avLst>
        </a:prstGeom>
      </dsp:spPr>
      <dsp:style>
        <a:lnRef idx="2">
          <a:schemeClr val="dk1">
            <a:shade val="80000"/>
          </a:schemeClr>
        </a:lnRef>
        <a:fillRef idx="1">
          <a:schemeClr val="l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solidFill>
                <a:schemeClr val="dk1"/>
              </a:solidFill>
              <a:latin typeface="微软雅黑" panose="020B0503020204020204" pitchFamily="34" charset="-122"/>
              <a:ea typeface="微软雅黑" panose="020B0503020204020204" pitchFamily="34" charset="-122"/>
            </a:rPr>
            <a:t>比较</a:t>
          </a:r>
          <a:endParaRPr lang="zh-CN" altLang="en-US" sz="2400">
            <a:solidFill>
              <a:schemeClr val="dk1"/>
            </a:solidFill>
            <a:latin typeface="微软雅黑" panose="020B0503020204020204" pitchFamily="34" charset="-122"/>
            <a:ea typeface="微软雅黑" panose="020B0503020204020204" pitchFamily="34" charset="-122"/>
          </a:endParaRPr>
        </a:p>
      </dsp:txBody>
      <dsp:txXfrm>
        <a:off x="735695" y="2101691"/>
        <a:ext cx="1261015" cy="7005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1"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40" y="1122416"/>
            <a:ext cx="9144239" cy="2387711"/>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40" y="3602206"/>
            <a:ext cx="9144239" cy="16558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127" y="365141"/>
            <a:ext cx="2628969" cy="581210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23" y="365141"/>
            <a:ext cx="7734502" cy="581210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73" y="1709818"/>
            <a:ext cx="10515874" cy="2852870"/>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73" y="4589677"/>
            <a:ext cx="10515874" cy="150025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5377" y="479846"/>
            <a:ext cx="8366821"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16"/>
            <a:ext cx="3126260" cy="569460"/>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4097" y="175636"/>
            <a:ext cx="838222" cy="742437"/>
            <a:chOff x="39833" y="101457"/>
            <a:chExt cx="838200" cy="742403"/>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3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24" y="206344"/>
            <a:ext cx="3050868" cy="547001"/>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4193" cy="685831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25" y="2130527"/>
            <a:ext cx="10363470" cy="1470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49" y="3886380"/>
            <a:ext cx="8534623" cy="1752681"/>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110" y="4407107"/>
            <a:ext cx="10363470" cy="1362138"/>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3110" y="2906849"/>
            <a:ext cx="10363470" cy="1500256"/>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17" y="1600276"/>
            <a:ext cx="5384940" cy="4526173"/>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762" y="1600276"/>
            <a:ext cx="5384940" cy="4526173"/>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22" y="1825710"/>
            <a:ext cx="5181736" cy="435154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360" y="1825710"/>
            <a:ext cx="5181736" cy="435154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17" y="1535185"/>
            <a:ext cx="5387058" cy="639793"/>
          </a:xfrm>
        </p:spPr>
        <p:txBody>
          <a:bodyPr anchor="b"/>
          <a:lstStyle>
            <a:lvl1pPr marL="0" indent="0">
              <a:buNone/>
              <a:defRPr sz="3200" b="1"/>
            </a:lvl1pPr>
            <a:lvl2pPr marL="609600" indent="0">
              <a:buNone/>
              <a:defRPr sz="2700" b="1"/>
            </a:lvl2pPr>
            <a:lvl3pPr marL="1219200" indent="0">
              <a:buNone/>
              <a:defRPr sz="2400" b="1"/>
            </a:lvl3pPr>
            <a:lvl4pPr marL="1828165" indent="0">
              <a:buNone/>
              <a:defRPr sz="2200" b="1"/>
            </a:lvl4pPr>
            <a:lvl5pPr marL="2437765" indent="0">
              <a:buNone/>
              <a:defRPr sz="2200" b="1"/>
            </a:lvl5pPr>
            <a:lvl6pPr marL="3047365" indent="0">
              <a:buNone/>
              <a:defRPr sz="2200" b="1"/>
            </a:lvl6pPr>
            <a:lvl7pPr marL="3656965" indent="0">
              <a:buNone/>
              <a:defRPr sz="2200" b="1"/>
            </a:lvl7pPr>
            <a:lvl8pPr marL="4266565" indent="0">
              <a:buNone/>
              <a:defRPr sz="2200" b="1"/>
            </a:lvl8pPr>
            <a:lvl9pPr marL="4876165" indent="0">
              <a:buNone/>
              <a:defRPr sz="2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17" y="2174977"/>
            <a:ext cx="5387058" cy="3951471"/>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535" y="1535185"/>
            <a:ext cx="5389174" cy="639793"/>
          </a:xfrm>
        </p:spPr>
        <p:txBody>
          <a:bodyPr anchor="b"/>
          <a:lstStyle>
            <a:lvl1pPr marL="0" indent="0">
              <a:buNone/>
              <a:defRPr sz="3200" b="1"/>
            </a:lvl1pPr>
            <a:lvl2pPr marL="609600" indent="0">
              <a:buNone/>
              <a:defRPr sz="2700" b="1"/>
            </a:lvl2pPr>
            <a:lvl3pPr marL="1219200" indent="0">
              <a:buNone/>
              <a:defRPr sz="2400" b="1"/>
            </a:lvl3pPr>
            <a:lvl4pPr marL="1828165" indent="0">
              <a:buNone/>
              <a:defRPr sz="2200" b="1"/>
            </a:lvl4pPr>
            <a:lvl5pPr marL="2437765" indent="0">
              <a:buNone/>
              <a:defRPr sz="2200" b="1"/>
            </a:lvl5pPr>
            <a:lvl6pPr marL="3047365" indent="0">
              <a:buNone/>
              <a:defRPr sz="2200" b="1"/>
            </a:lvl6pPr>
            <a:lvl7pPr marL="3656965" indent="0">
              <a:buNone/>
              <a:defRPr sz="2200" b="1"/>
            </a:lvl7pPr>
            <a:lvl8pPr marL="4266565" indent="0">
              <a:buNone/>
              <a:defRPr sz="2200" b="1"/>
            </a:lvl8pPr>
            <a:lvl9pPr marL="4876165" indent="0">
              <a:buNone/>
              <a:defRPr sz="2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535" y="2174977"/>
            <a:ext cx="5389174" cy="3951471"/>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663" y="1031306"/>
            <a:ext cx="9912993" cy="42892"/>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900211" y="6452198"/>
            <a:ext cx="391899" cy="2201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3722" y="6396523"/>
            <a:ext cx="2844875" cy="365142"/>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9" y="273062"/>
            <a:ext cx="4011189" cy="1162105"/>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858" y="273066"/>
            <a:ext cx="6815845" cy="5853384"/>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19" y="1435171"/>
            <a:ext cx="4011189" cy="4691280"/>
          </a:xfrm>
        </p:spPr>
        <p:txBody>
          <a:bodyPr/>
          <a:lstStyle>
            <a:lvl1pPr marL="0" indent="0">
              <a:buNone/>
              <a:defRPr sz="1900"/>
            </a:lvl1pPr>
            <a:lvl2pPr marL="609600" indent="0">
              <a:buNone/>
              <a:defRPr sz="1600"/>
            </a:lvl2pPr>
            <a:lvl3pPr marL="1219200" indent="0">
              <a:buNone/>
              <a:defRPr sz="14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79" y="4800825"/>
            <a:ext cx="7315391" cy="566765"/>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79" y="612805"/>
            <a:ext cx="7315391" cy="4114991"/>
          </a:xfrm>
        </p:spPr>
        <p:txBody>
          <a:bodyPr/>
          <a:lstStyle>
            <a:lvl1pPr marL="0" indent="0">
              <a:buNone/>
              <a:defRPr sz="4300"/>
            </a:lvl1pPr>
            <a:lvl2pPr marL="609600" indent="0">
              <a:buNone/>
              <a:defRPr sz="38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en-US" dirty="0"/>
          </a:p>
        </p:txBody>
      </p:sp>
      <p:sp>
        <p:nvSpPr>
          <p:cNvPr id="4" name="Text Placeholder 3"/>
          <p:cNvSpPr>
            <a:spLocks noGrp="1"/>
          </p:cNvSpPr>
          <p:nvPr>
            <p:ph type="body" sz="half" idx="2"/>
          </p:nvPr>
        </p:nvSpPr>
        <p:spPr>
          <a:xfrm>
            <a:off x="2389779" y="5367590"/>
            <a:ext cx="7315391" cy="804900"/>
          </a:xfrm>
        </p:spPr>
        <p:txBody>
          <a:bodyPr/>
          <a:lstStyle>
            <a:lvl1pPr marL="0" indent="0">
              <a:buNone/>
              <a:defRPr sz="1900"/>
            </a:lvl1pPr>
            <a:lvl2pPr marL="609600" indent="0">
              <a:buNone/>
              <a:defRPr sz="1600"/>
            </a:lvl2pPr>
            <a:lvl3pPr marL="1219200" indent="0">
              <a:buNone/>
              <a:defRPr sz="14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431" y="274653"/>
            <a:ext cx="2743272" cy="585179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17" y="274653"/>
            <a:ext cx="8026609" cy="5851796"/>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11" y="365143"/>
            <a:ext cx="10515874" cy="1325625"/>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810" y="1681242"/>
            <a:ext cx="5157922" cy="823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810" y="2505192"/>
            <a:ext cx="5157922" cy="3684759"/>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362" y="1681242"/>
            <a:ext cx="5183323" cy="823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362" y="2505192"/>
            <a:ext cx="5183323" cy="3684759"/>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10" y="457222"/>
            <a:ext cx="3932339" cy="1600275"/>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324" y="987471"/>
            <a:ext cx="6172361"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810" y="2057496"/>
            <a:ext cx="3932339" cy="3811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10" y="457222"/>
            <a:ext cx="3932339" cy="1600275"/>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324" y="987471"/>
            <a:ext cx="6172361" cy="487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hasCustomPrompt="1"/>
          </p:nvPr>
        </p:nvSpPr>
        <p:spPr>
          <a:xfrm>
            <a:off x="839810" y="2057496"/>
            <a:ext cx="3932339" cy="3811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10.xml"/><Relationship Id="rId14" Type="http://schemas.openxmlformats.org/officeDocument/2006/relationships/image" Target="../media/image1.jpeg"/><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23" y="365143"/>
            <a:ext cx="10515874" cy="1325625"/>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23" y="1825710"/>
            <a:ext cx="10515874" cy="4351540"/>
          </a:xfrm>
          <a:prstGeom prst="rect">
            <a:avLst/>
          </a:prstGeom>
        </p:spPr>
        <p:txBody>
          <a:bodyPr vert="horz" lIns="91436" tIns="45718" rIns="91436" bIns="45718"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23" y="6356646"/>
            <a:ext cx="2743272" cy="365142"/>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706" y="6356646"/>
            <a:ext cx="4114907" cy="365142"/>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825" y="6356646"/>
            <a:ext cx="2743272" cy="365142"/>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16" y="274652"/>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6"/>
            <a:ext cx="10973087" cy="4526173"/>
          </a:xfrm>
          <a:prstGeom prst="rect">
            <a:avLst/>
          </a:prstGeom>
        </p:spPr>
        <p:txBody>
          <a:bodyPr vert="horz" lIns="91436" tIns="45718" rIns="91436" bIns="45718"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616" y="6356648"/>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56648"/>
            <a:ext cx="3860900" cy="365142"/>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828" y="6356648"/>
            <a:ext cx="2844875" cy="365142"/>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318" cy="6858318"/>
          </a:xfrm>
          <a:prstGeom prst="rect">
            <a:avLst/>
          </a:prstGeom>
        </p:spPr>
      </p:pic>
      <p:sp>
        <p:nvSpPr>
          <p:cNvPr id="2" name="Title Placeholder 1"/>
          <p:cNvSpPr>
            <a:spLocks noGrp="1"/>
          </p:cNvSpPr>
          <p:nvPr>
            <p:ph type="title"/>
          </p:nvPr>
        </p:nvSpPr>
        <p:spPr>
          <a:xfrm>
            <a:off x="609616" y="355617"/>
            <a:ext cx="10973087" cy="1143053"/>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16" y="1600277"/>
            <a:ext cx="10973087" cy="4165793"/>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7005" y="6043968"/>
            <a:ext cx="541790" cy="4798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9" tIns="45709" rIns="91419" bIns="4570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41033" y="177809"/>
            <a:ext cx="2844875" cy="365142"/>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710" y="6332832"/>
            <a:ext cx="3860900" cy="365142"/>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821" y="6274092"/>
            <a:ext cx="10465073" cy="1960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3178" y="6144582"/>
            <a:ext cx="480013" cy="304815"/>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3.xml"/><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3.xml"/><Relationship Id="rId5" Type="http://schemas.openxmlformats.org/officeDocument/2006/relationships/image" Target="../media/image13.emf"/><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vmlDrawing" Target="../drawings/vmlDrawing1.vml"/><Relationship Id="rId7" Type="http://schemas.openxmlformats.org/officeDocument/2006/relationships/slideLayout" Target="../slideLayouts/slideLayout43.x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14.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3.xml"/><Relationship Id="rId4" Type="http://schemas.openxmlformats.org/officeDocument/2006/relationships/image" Target="../media/image16.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3.xml"/><Relationship Id="rId4" Type="http://schemas.openxmlformats.org/officeDocument/2006/relationships/tags" Target="../tags/tag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3.xml"/><Relationship Id="rId4" Type="http://schemas.openxmlformats.org/officeDocument/2006/relationships/tags" Target="../tags/tag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3.xml"/><Relationship Id="rId4" Type="http://schemas.openxmlformats.org/officeDocument/2006/relationships/image" Target="../media/image1.tiff"/><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3.xml"/><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3.xml"/><Relationship Id="rId4" Type="http://schemas.openxmlformats.org/officeDocument/2006/relationships/image" Target="../media/image10.png"/><Relationship Id="rId3" Type="http://schemas.openxmlformats.org/officeDocument/2006/relationships/tags" Target="../tags/tag1.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3.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notesSlide" Target="../notesSlides/notesSlide5.xml"/><Relationship Id="rId10" Type="http://schemas.openxmlformats.org/officeDocument/2006/relationships/slideLayout" Target="../slideLayouts/slideLayout4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矩形 259"/>
          <p:cNvSpPr>
            <a:spLocks noChangeArrowheads="1"/>
          </p:cNvSpPr>
          <p:nvPr/>
        </p:nvSpPr>
        <p:spPr bwMode="auto">
          <a:xfrm>
            <a:off x="1975296" y="4170543"/>
            <a:ext cx="8221093"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1" algn="ctr">
              <a:buNone/>
            </a:pP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中国科学院自动化研究所 </a:t>
            </a:r>
            <a:r>
              <a:rPr lang="en-US" altLang="zh-CN" sz="1800" b="1" cap="all"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 模式识别国家重点实验室 </a:t>
            </a:r>
            <a:r>
              <a:rPr lang="en-US" altLang="zh-CN" sz="1800" b="1" cap="all"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 自然语言处理团队</a:t>
            </a:r>
            <a:endPar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pic>
        <p:nvPicPr>
          <p:cNvPr id="5" name="图片 4" descr="中科凡语LOGO"/>
          <p:cNvPicPr>
            <a:picLocks noChangeAspect="1"/>
          </p:cNvPicPr>
          <p:nvPr/>
        </p:nvPicPr>
        <p:blipFill>
          <a:blip r:embed="rId2">
            <a:lum bright="100000"/>
          </a:blip>
          <a:stretch>
            <a:fillRect/>
          </a:stretch>
        </p:blipFill>
        <p:spPr>
          <a:xfrm>
            <a:off x="402057" y="304109"/>
            <a:ext cx="2039242" cy="765668"/>
          </a:xfrm>
          <a:prstGeom prst="rect">
            <a:avLst/>
          </a:prstGeom>
        </p:spPr>
      </p:pic>
      <p:sp>
        <p:nvSpPr>
          <p:cNvPr id="8" name="文本框 7"/>
          <p:cNvSpPr txBox="1"/>
          <p:nvPr/>
        </p:nvSpPr>
        <p:spPr>
          <a:xfrm>
            <a:off x="2892768" y="3388368"/>
            <a:ext cx="6126480" cy="700405"/>
          </a:xfrm>
          <a:prstGeom prst="rect">
            <a:avLst/>
          </a:prstGeom>
          <a:noFill/>
        </p:spPr>
        <p:txBody>
          <a:bodyPr wrap="none" rtlCol="0" anchor="t">
            <a:spAutoFit/>
          </a:bodyPr>
          <a:p>
            <a:pPr lvl="1" algn="ctr">
              <a:lnSpc>
                <a:spcPct val="110000"/>
              </a:lnSpc>
              <a:buNone/>
            </a:pPr>
            <a:r>
              <a:rPr lang="zh-CN" altLang="en-US" sz="36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北京中科凡语科技有限公司</a:t>
            </a:r>
            <a:endParaRPr lang="zh-CN" altLang="en-US" sz="36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0" name="文本框 9"/>
          <p:cNvSpPr txBox="1"/>
          <p:nvPr/>
        </p:nvSpPr>
        <p:spPr>
          <a:xfrm>
            <a:off x="327369" y="2439853"/>
            <a:ext cx="11257280" cy="835660"/>
          </a:xfrm>
          <a:prstGeom prst="rect">
            <a:avLst/>
          </a:prstGeom>
          <a:noFill/>
        </p:spPr>
        <p:txBody>
          <a:bodyPr wrap="none" rtlCol="0" anchor="t">
            <a:spAutoFit/>
          </a:bodyPr>
          <a:p>
            <a:pPr lvl="1" algn="ctr">
              <a:lnSpc>
                <a:spcPct val="110000"/>
              </a:lnSpc>
              <a:buNone/>
            </a:pPr>
            <a:r>
              <a:rPr lang="zh-CN" altLang="en-US"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charset="0"/>
                <a:sym typeface="+mn-ea"/>
              </a:rPr>
              <a:t>深度生成式模型在临床术语标准化中的应用</a:t>
            </a:r>
            <a:endParaRPr lang="zh-CN" altLang="en-US"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2" name="矩形 259"/>
          <p:cNvSpPr>
            <a:spLocks noChangeArrowheads="1"/>
          </p:cNvSpPr>
          <p:nvPr/>
        </p:nvSpPr>
        <p:spPr bwMode="auto">
          <a:xfrm>
            <a:off x="4856392" y="4645435"/>
            <a:ext cx="2199233"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1" algn="l">
              <a:buNone/>
            </a:pPr>
            <a:r>
              <a:rPr lang="zh-CN" altLang="en-US" sz="1800" cap="all" dirty="0">
                <a:solidFill>
                  <a:schemeClr val="bg1"/>
                </a:solidFill>
                <a:effectLst>
                  <a:outerShdw blurRad="38100" dist="38100" dir="2700000" algn="tl">
                    <a:srgbClr val="000000">
                      <a:alpha val="43137"/>
                    </a:srgbClr>
                  </a:outerShdw>
                </a:effectLst>
                <a:cs typeface="Arial" panose="020B0604020202020204" pitchFamily="34" charset="0"/>
              </a:rPr>
              <a:t>汇报人</a:t>
            </a:r>
            <a:r>
              <a:rPr lang="en-US" altLang="zh-CN" sz="1800" cap="all" dirty="0">
                <a:solidFill>
                  <a:schemeClr val="bg1"/>
                </a:solidFill>
                <a:effectLst>
                  <a:outerShdw blurRad="38100" dist="38100" dir="2700000" algn="tl">
                    <a:srgbClr val="000000">
                      <a:alpha val="43137"/>
                    </a:srgbClr>
                  </a:outerShdw>
                </a:effectLst>
                <a:cs typeface="Arial" panose="020B0604020202020204" pitchFamily="34" charset="0"/>
              </a:rPr>
              <a:t>:  </a:t>
            </a:r>
            <a:r>
              <a:rPr lang="zh-CN" altLang="en-US" sz="1800" cap="all" dirty="0">
                <a:solidFill>
                  <a:schemeClr val="bg1"/>
                </a:solidFill>
                <a:effectLst>
                  <a:outerShdw blurRad="38100" dist="38100" dir="2700000" algn="tl">
                    <a:srgbClr val="000000">
                      <a:alpha val="43137"/>
                    </a:srgbClr>
                  </a:outerShdw>
                </a:effectLst>
                <a:cs typeface="Arial" panose="020B0604020202020204" pitchFamily="34" charset="0"/>
              </a:rPr>
              <a:t>薛晨</a:t>
            </a:r>
            <a:endParaRPr lang="zh-CN" altLang="en-US" sz="1800"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10</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89970" y="189195"/>
            <a:ext cx="2663967"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核心语义生成</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
        <p:nvSpPr>
          <p:cNvPr id="3" name="文本框 2"/>
          <p:cNvSpPr txBox="1"/>
          <p:nvPr/>
        </p:nvSpPr>
        <p:spPr>
          <a:xfrm>
            <a:off x="464275" y="1267860"/>
            <a:ext cx="7410348" cy="1019810"/>
          </a:xfrm>
          <a:prstGeom prst="rect">
            <a:avLst/>
          </a:prstGeom>
          <a:noFill/>
        </p:spPr>
        <p:txBody>
          <a:bodyPr wrap="square" rtlCol="0" anchor="t">
            <a:spAutoFit/>
          </a:bodyPr>
          <a:p>
            <a:pPr algn="l">
              <a:lnSpc>
                <a:spcPct val="130000"/>
              </a:lnSpc>
              <a:spcBef>
                <a:spcPts val="0"/>
              </a:spcBef>
              <a:spcAft>
                <a:spcPts val="1000"/>
              </a:spcAft>
              <a:buFont typeface="Arial" panose="020B0604020202020204" pitchFamily="34" charset="0"/>
            </a:pPr>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source：</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endParaRPr>
          </a:p>
          <a:p>
            <a:pPr algn="l">
              <a:lnSpc>
                <a:spcPct val="130000"/>
              </a:lnSpc>
              <a:spcBef>
                <a:spcPts val="0"/>
              </a:spcBef>
              <a:spcAft>
                <a:spcPts val="1000"/>
              </a:spcAft>
              <a:buFont typeface="Arial" panose="020B0604020202020204" pitchFamily="34" charset="0"/>
            </a:pPr>
            <a:r>
              <a:rPr lang="en-US" altLang="zh-CN"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	</a:t>
            </a:r>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经改良扩大迷路径路左侧听神经瘤摘除+腹部取脂术</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endParaRPr>
          </a:p>
        </p:txBody>
      </p:sp>
      <p:pic>
        <p:nvPicPr>
          <p:cNvPr id="6"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145" y="2883636"/>
            <a:ext cx="7297974" cy="1399281"/>
          </a:xfrm>
          <a:prstGeom prst="rect">
            <a:avLst/>
          </a:prstGeom>
        </p:spPr>
      </p:pic>
      <p:pic>
        <p:nvPicPr>
          <p:cNvPr id="8"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858" y="897089"/>
            <a:ext cx="4038487" cy="5373010"/>
          </a:xfrm>
          <a:prstGeom prst="rect">
            <a:avLst/>
          </a:prstGeom>
        </p:spPr>
      </p:pic>
      <p:sp>
        <p:nvSpPr>
          <p:cNvPr id="13" name="文本框 12"/>
          <p:cNvSpPr txBox="1"/>
          <p:nvPr/>
        </p:nvSpPr>
        <p:spPr>
          <a:xfrm>
            <a:off x="520145" y="4879706"/>
            <a:ext cx="7297974" cy="1014730"/>
          </a:xfrm>
          <a:prstGeom prst="rect">
            <a:avLst/>
          </a:prstGeom>
          <a:noFill/>
        </p:spPr>
        <p:txBody>
          <a:bodyPr wrap="square" rtlCol="0" anchor="t">
            <a:spAutoFit/>
          </a:bodyPr>
          <a:p>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rPr>
              <a:t>target：</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endParaRPr>
          </a:p>
          <a:p>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rPr>
              <a:t>	label_04 经迷路内听道听神经瘤切除 </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endParaRPr>
          </a:p>
          <a:p>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rPr>
              <a:t>	label_86 自体脂肪移植术</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11</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89970" y="189195"/>
            <a:ext cx="2663967" cy="521970"/>
          </a:xfrm>
          <a:prstGeom prst="rect">
            <a:avLst/>
          </a:prstGeom>
          <a:noFill/>
        </p:spPr>
        <p:txBody>
          <a:bodyPr wrap="square" rtlCol="0">
            <a:spAutoFit/>
          </a:bodyPr>
          <a:p>
            <a:pPr lvl="0"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候选集合生成</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
        <p:nvSpPr>
          <p:cNvPr id="3" name="文本框 2"/>
          <p:cNvSpPr txBox="1"/>
          <p:nvPr/>
        </p:nvSpPr>
        <p:spPr>
          <a:xfrm>
            <a:off x="6324240" y="1981468"/>
            <a:ext cx="1334523" cy="368300"/>
          </a:xfrm>
          <a:prstGeom prst="rect">
            <a:avLst/>
          </a:prstGeom>
          <a:noFill/>
          <a:ln>
            <a:solidFill>
              <a:schemeClr val="tx1"/>
            </a:solidFill>
            <a:prstDash val="sysDash"/>
          </a:ln>
        </p:spPr>
        <p:txBody>
          <a:bodyPr wrap="square" rtlCol="0" anchor="t">
            <a:spAutoFit/>
          </a:bodyPr>
          <a:p>
            <a:pPr algn="ctr"/>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label_04  </a:t>
            </a:r>
            <a:endParaRPr lang="zh-CN" altLang="en-US"/>
          </a:p>
        </p:txBody>
      </p:sp>
      <p:sp>
        <p:nvSpPr>
          <p:cNvPr id="8" name="文本框 7"/>
          <p:cNvSpPr txBox="1"/>
          <p:nvPr/>
        </p:nvSpPr>
        <p:spPr>
          <a:xfrm>
            <a:off x="520780" y="4811139"/>
            <a:ext cx="3164889" cy="368300"/>
          </a:xfrm>
          <a:prstGeom prst="rect">
            <a:avLst/>
          </a:prstGeom>
          <a:noFill/>
          <a:ln>
            <a:solidFill>
              <a:schemeClr val="tx1"/>
            </a:solidFill>
            <a:prstDash val="sysDash"/>
          </a:ln>
        </p:spPr>
        <p:txBody>
          <a:bodyPr wrap="square" rtlCol="0" anchor="t">
            <a:spAutoFit/>
          </a:bodyPr>
          <a:p>
            <a:pPr algn="ctr"/>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经迷路内听道听神经瘤切除 </a:t>
            </a:r>
            <a:endParaRPr lang="zh-CN" altLang="en-US"/>
          </a:p>
        </p:txBody>
      </p:sp>
      <p:sp>
        <p:nvSpPr>
          <p:cNvPr id="13" name="文本框 12"/>
          <p:cNvSpPr txBox="1"/>
          <p:nvPr/>
        </p:nvSpPr>
        <p:spPr>
          <a:xfrm>
            <a:off x="6324240" y="3911511"/>
            <a:ext cx="1335158" cy="368300"/>
          </a:xfrm>
          <a:prstGeom prst="rect">
            <a:avLst/>
          </a:prstGeom>
          <a:noFill/>
          <a:ln>
            <a:solidFill>
              <a:schemeClr val="tx1"/>
            </a:solidFill>
            <a:prstDash val="sysDash"/>
          </a:ln>
        </p:spPr>
        <p:txBody>
          <a:bodyPr wrap="square" rtlCol="0" anchor="t">
            <a:spAutoFit/>
          </a:bodyPr>
          <a:p>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 label_86 </a:t>
            </a:r>
            <a:endParaRPr lang="zh-CN" altLang="en-US"/>
          </a:p>
        </p:txBody>
      </p:sp>
      <p:sp>
        <p:nvSpPr>
          <p:cNvPr id="14" name="文本框 13"/>
          <p:cNvSpPr txBox="1"/>
          <p:nvPr/>
        </p:nvSpPr>
        <p:spPr>
          <a:xfrm>
            <a:off x="8270790" y="1258337"/>
            <a:ext cx="3667081" cy="1814830"/>
          </a:xfrm>
          <a:prstGeom prst="rect">
            <a:avLst/>
          </a:prstGeom>
          <a:noFill/>
          <a:ln>
            <a:solidFill>
              <a:schemeClr val="tx1"/>
            </a:solidFill>
            <a:prstDash val="sysDash"/>
          </a:ln>
        </p:spPr>
        <p:txBody>
          <a:bodyPr wrap="square" rtlCol="0">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  颅和周围神经的手术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  颅和周围神经切开术、切断术和切除术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04.0100  听神经瘤切除术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04.0101  经乙状窦后入路听神经瘤切除术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04.0102  经迷路内听道听神经瘤切除术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04.0103  前庭神经切断术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04.0200  切断三叉神经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8270790" y="3188380"/>
            <a:ext cx="3201077" cy="1814830"/>
          </a:xfrm>
          <a:prstGeom prst="rect">
            <a:avLst/>
          </a:prstGeom>
          <a:noFill/>
          <a:ln>
            <a:solidFill>
              <a:schemeClr val="tx1"/>
            </a:solidFill>
            <a:prstDash val="sysDash"/>
          </a:ln>
        </p:spPr>
        <p:txBody>
          <a:bodyPr wrap="square" rtlCol="0">
            <a:spAutoFit/>
          </a:bodyPr>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  皮肤和皮下组织手术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  皮肤和皮下组织切开术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86.0100  皮肤和皮下组织抽吸术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86.0101  帽状腱膜下血肿穿刺吸引术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86.0200  皮肤病损或缺损注射或文身</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86.0201  文身</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86.0202  皮肤硅胶填充术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直接箭头连接符 20"/>
          <p:cNvCxnSpPr>
            <a:stCxn id="3" idx="3"/>
            <a:endCxn id="14" idx="1"/>
          </p:cNvCxnSpPr>
          <p:nvPr/>
        </p:nvCxnSpPr>
        <p:spPr>
          <a:xfrm>
            <a:off x="7659398" y="2164949"/>
            <a:ext cx="612027" cy="6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3"/>
            <a:endCxn id="16" idx="1"/>
          </p:cNvCxnSpPr>
          <p:nvPr/>
        </p:nvCxnSpPr>
        <p:spPr>
          <a:xfrm>
            <a:off x="7660033" y="4094992"/>
            <a:ext cx="6113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stretch>
            <a:fillRect/>
          </a:stretch>
        </p:blipFill>
        <p:spPr>
          <a:xfrm>
            <a:off x="520780" y="1369441"/>
            <a:ext cx="5449831" cy="3055689"/>
          </a:xfrm>
          <a:prstGeom prst="rect">
            <a:avLst/>
          </a:prstGeom>
        </p:spPr>
      </p:pic>
      <p:sp>
        <p:nvSpPr>
          <p:cNvPr id="23" name="文本框 22"/>
          <p:cNvSpPr txBox="1"/>
          <p:nvPr/>
        </p:nvSpPr>
        <p:spPr>
          <a:xfrm>
            <a:off x="1127093" y="5290475"/>
            <a:ext cx="1951629" cy="368300"/>
          </a:xfrm>
          <a:prstGeom prst="rect">
            <a:avLst/>
          </a:prstGeom>
          <a:noFill/>
          <a:ln>
            <a:solidFill>
              <a:schemeClr val="tx1"/>
            </a:solidFill>
            <a:prstDash val="sysDash"/>
          </a:ln>
        </p:spPr>
        <p:txBody>
          <a:bodyPr wrap="square" rtlCol="0" anchor="t">
            <a:spAutoFit/>
          </a:bodyPr>
          <a:p>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自体脂肪移植术</a:t>
            </a:r>
            <a:endParaRPr lang="zh-CN" altLang="en-US"/>
          </a:p>
        </p:txBody>
      </p:sp>
      <p:cxnSp>
        <p:nvCxnSpPr>
          <p:cNvPr id="24" name="肘形连接符 23"/>
          <p:cNvCxnSpPr/>
          <p:nvPr/>
        </p:nvCxnSpPr>
        <p:spPr>
          <a:xfrm flipH="1">
            <a:off x="6235992" y="2200502"/>
            <a:ext cx="5701879" cy="3013787"/>
          </a:xfrm>
          <a:prstGeom prst="bentConnector3">
            <a:avLst>
              <a:gd name="adj1" fmla="val -1447"/>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6" idx="3"/>
          </p:cNvCxnSpPr>
          <p:nvPr/>
        </p:nvCxnSpPr>
        <p:spPr>
          <a:xfrm flipH="1">
            <a:off x="6235992" y="4094992"/>
            <a:ext cx="5235875" cy="1368172"/>
          </a:xfrm>
          <a:prstGeom prst="bentConnector3">
            <a:avLst>
              <a:gd name="adj1" fmla="val -4547"/>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67197" y="5013032"/>
            <a:ext cx="1568794" cy="645160"/>
          </a:xfrm>
          <a:prstGeom prst="rect">
            <a:avLst/>
          </a:prstGeom>
          <a:noFill/>
          <a:ln>
            <a:solidFill>
              <a:schemeClr val="tx1"/>
            </a:solidFill>
            <a:prstDash val="sysDash"/>
          </a:ln>
        </p:spPr>
        <p:txBody>
          <a:bodyPr wrap="square" rtlCol="0">
            <a:spAutoFit/>
          </a:bodyPr>
          <a:p>
            <a:pPr algn="ctr"/>
            <a:r>
              <a:rPr lang="zh-CN" altLang="en-US"/>
              <a:t>基于字词结构相似度筛选</a:t>
            </a:r>
            <a:endParaRPr lang="zh-CN" altLang="en-US"/>
          </a:p>
        </p:txBody>
      </p:sp>
      <p:graphicFrame>
        <p:nvGraphicFramePr>
          <p:cNvPr id="28" name="对象 27">
            <a:hlinkClick r:id="" action="ppaction://ole?verb="/>
          </p:cNvPr>
          <p:cNvGraphicFramePr>
            <a:graphicFrameLocks noChangeAspect="1"/>
          </p:cNvGraphicFramePr>
          <p:nvPr/>
        </p:nvGraphicFramePr>
        <p:xfrm>
          <a:off x="5639202" y="3598514"/>
          <a:ext cx="914231" cy="215860"/>
        </p:xfrm>
        <a:graphic>
          <a:graphicData uri="http://schemas.openxmlformats.org/presentationml/2006/ole">
            <mc:AlternateContent xmlns:mc="http://schemas.openxmlformats.org/markup-compatibility/2006">
              <mc:Choice xmlns:v="urn:schemas-microsoft-com:vml" Requires="v">
                <p:oleObj spid="_x0000_s1025" name="" r:id="rId5" imgW="914400" imgH="215900" progId="Equation.KSEE3">
                  <p:embed/>
                </p:oleObj>
              </mc:Choice>
              <mc:Fallback>
                <p:oleObj name="" r:id="rId5" imgW="914400" imgH="215900" progId="Equation.KSEE3">
                  <p:embed/>
                  <p:pic>
                    <p:nvPicPr>
                      <p:cNvPr id="0" name="图片 1024"/>
                      <p:cNvPicPr/>
                      <p:nvPr/>
                    </p:nvPicPr>
                    <p:blipFill>
                      <a:blip r:embed="rId6"/>
                      <a:stretch>
                        <a:fillRect/>
                      </a:stretch>
                    </p:blipFill>
                    <p:spPr>
                      <a:xfrm>
                        <a:off x="5639202" y="3598514"/>
                        <a:ext cx="914231" cy="215860"/>
                      </a:xfrm>
                      <a:prstGeom prst="rect">
                        <a:avLst/>
                      </a:prstGeom>
                    </p:spPr>
                  </p:pic>
                </p:oleObj>
              </mc:Fallback>
            </mc:AlternateContent>
          </a:graphicData>
        </a:graphic>
      </p:graphicFrame>
      <p:cxnSp>
        <p:nvCxnSpPr>
          <p:cNvPr id="31" name="肘形连接符 30"/>
          <p:cNvCxnSpPr>
            <a:stCxn id="8" idx="3"/>
          </p:cNvCxnSpPr>
          <p:nvPr/>
        </p:nvCxnSpPr>
        <p:spPr>
          <a:xfrm>
            <a:off x="3686939" y="4994620"/>
            <a:ext cx="969465" cy="247604"/>
          </a:xfrm>
          <a:prstGeom prst="bentConnector3">
            <a:avLst>
              <a:gd name="adj1" fmla="val 5003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a:off x="3068563" y="5472687"/>
            <a:ext cx="1586571" cy="3809"/>
          </a:xfrm>
          <a:prstGeom prst="bentConnector3">
            <a:avLst>
              <a:gd name="adj1" fmla="val 49299"/>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12</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89970" y="189195"/>
            <a:ext cx="4863834"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基于语义相似度的候选集排序</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pic>
        <p:nvPicPr>
          <p:cNvPr id="3"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452" y="1586571"/>
            <a:ext cx="6911330" cy="36842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47095" y="6290415"/>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13</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 name="组合 1"/>
          <p:cNvGrpSpPr/>
          <p:nvPr/>
        </p:nvGrpSpPr>
        <p:grpSpPr>
          <a:xfrm>
            <a:off x="2490185" y="2066542"/>
            <a:ext cx="6937360" cy="2445567"/>
            <a:chOff x="4459" y="3595"/>
            <a:chExt cx="10927" cy="3852"/>
          </a:xfrm>
        </p:grpSpPr>
        <p:sp>
          <p:nvSpPr>
            <p:cNvPr id="4" name="Text Box 3"/>
            <p:cNvSpPr>
              <a:spLocks noChangeArrowheads="1"/>
            </p:cNvSpPr>
            <p:nvPr/>
          </p:nvSpPr>
          <p:spPr bwMode="auto">
            <a:xfrm>
              <a:off x="5671" y="3595"/>
              <a:ext cx="571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pPr algn="r"/>
              <a:r>
                <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rPr>
                <a:t>实验结果</a:t>
              </a:r>
              <a:endPar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5" name="直接连接符 11"/>
            <p:cNvSpPr>
              <a:spLocks noChangeShapeType="1"/>
            </p:cNvSpPr>
            <p:nvPr/>
          </p:nvSpPr>
          <p:spPr bwMode="auto">
            <a:xfrm>
              <a:off x="4459" y="4931"/>
              <a:ext cx="6926" cy="2"/>
            </a:xfrm>
            <a:prstGeom prst="line">
              <a:avLst/>
            </a:prstGeom>
            <a:noFill/>
            <a:ln w="6350" cap="flat" cmpd="sng">
              <a:solidFill>
                <a:srgbClr val="003591"/>
              </a:solidFill>
              <a:bevel/>
            </a:ln>
            <a:extLst>
              <a:ext uri="{909E8E84-426E-40DD-AFC4-6F175D3DCCD1}">
                <a14:hiddenFill xmlns:a14="http://schemas.microsoft.com/office/drawing/2010/main">
                  <a:noFill/>
                </a14:hiddenFill>
              </a:ext>
            </a:extLst>
          </p:spPr>
          <p:txBody>
            <a:bodyPr/>
            <a:p>
              <a:endParaRPr lang="zh-CN" altLang="en-US" sz="2000" dirty="0">
                <a:solidFill>
                  <a:schemeClr val="accent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6" name="Text Box 3"/>
            <p:cNvSpPr>
              <a:spLocks noChangeArrowheads="1"/>
            </p:cNvSpPr>
            <p:nvPr/>
          </p:nvSpPr>
          <p:spPr bwMode="auto">
            <a:xfrm>
              <a:off x="11948" y="3958"/>
              <a:ext cx="3438" cy="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endParaRPr lang="en-US" altLang="en-US" sz="13795"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grpSp>
      <p:grpSp>
        <p:nvGrpSpPr>
          <p:cNvPr id="10" name="组合 9"/>
          <p:cNvGrpSpPr/>
          <p:nvPr/>
        </p:nvGrpSpPr>
        <p:grpSpPr>
          <a:xfrm>
            <a:off x="7111494" y="2029719"/>
            <a:ext cx="1740213" cy="1740213"/>
            <a:chOff x="3861" y="2855"/>
            <a:chExt cx="4732" cy="4732"/>
          </a:xfrm>
        </p:grpSpPr>
        <p:sp>
          <p:nvSpPr>
            <p:cNvPr id="8" name="iŝ1ïḋè"/>
            <p:cNvSpPr/>
            <p:nvPr/>
          </p:nvSpPr>
          <p:spPr bwMode="auto">
            <a:xfrm>
              <a:off x="3861" y="2855"/>
              <a:ext cx="4732" cy="4732"/>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9" name="iś1îḓê"/>
            <p:cNvSpPr/>
            <p:nvPr/>
          </p:nvSpPr>
          <p:spPr bwMode="auto">
            <a:xfrm>
              <a:off x="4223" y="3216"/>
              <a:ext cx="4009" cy="4009"/>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grpSp>
      <p:sp>
        <p:nvSpPr>
          <p:cNvPr id="11" name="文本框 10"/>
          <p:cNvSpPr txBox="1"/>
          <p:nvPr/>
        </p:nvSpPr>
        <p:spPr>
          <a:xfrm>
            <a:off x="7554642" y="2540165"/>
            <a:ext cx="872490" cy="768350"/>
          </a:xfrm>
          <a:prstGeom prst="rect">
            <a:avLst/>
          </a:prstGeom>
          <a:noFill/>
        </p:spPr>
        <p:txBody>
          <a:bodyPr wrap="none" rtlCol="0" anchor="t">
            <a:spAutoFit/>
          </a:bodyPr>
          <a:p>
            <a:r>
              <a:rPr 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en-US" alt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14</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graphicFrame>
        <p:nvGraphicFramePr>
          <p:cNvPr id="3" name="表格 2"/>
          <p:cNvGraphicFramePr/>
          <p:nvPr>
            <p:custDataLst>
              <p:tags r:id="rId4"/>
            </p:custDataLst>
          </p:nvPr>
        </p:nvGraphicFramePr>
        <p:xfrm>
          <a:off x="802033" y="3733744"/>
          <a:ext cx="9583420" cy="2298700"/>
        </p:xfrm>
        <a:graphic>
          <a:graphicData uri="http://schemas.openxmlformats.org/drawingml/2006/table">
            <a:tbl>
              <a:tblPr firstRow="1" bandRow="1">
                <a:tableStyleId>{5C22544A-7EE6-4342-B048-85BDC9FD1C3A}</a:tableStyleId>
              </a:tblPr>
              <a:tblGrid>
                <a:gridCol w="2395855"/>
                <a:gridCol w="2395855"/>
                <a:gridCol w="2395855"/>
                <a:gridCol w="2395855"/>
              </a:tblGrid>
              <a:tr h="459740">
                <a:tc>
                  <a:txBody>
                    <a:bodyPr/>
                    <a:p>
                      <a:pPr>
                        <a:buNone/>
                      </a:pPr>
                      <a:endParaRPr lang="zh-CN" altLang="en-US" sz="2400"/>
                    </a:p>
                  </a:txBody>
                  <a:tcPr marL="91423" marR="91423" marT="45711" marB="45711"/>
                </a:tc>
                <a:tc>
                  <a:txBody>
                    <a:bodyPr/>
                    <a:p>
                      <a:pPr>
                        <a:buNone/>
                      </a:pPr>
                      <a:endParaRPr lang="zh-CN" altLang="en-US" sz="2400"/>
                    </a:p>
                  </a:txBody>
                  <a:tcPr marL="91423" marR="91423" marT="45711" marB="45711"/>
                </a:tc>
                <a:tc>
                  <a:txBody>
                    <a:bodyPr/>
                    <a:p>
                      <a:pPr>
                        <a:buNone/>
                      </a:pPr>
                      <a:endParaRPr lang="zh-CN" altLang="en-US" sz="2400"/>
                    </a:p>
                  </a:txBody>
                  <a:tcPr marL="91423" marR="91423" marT="45711" marB="45711"/>
                </a:tc>
                <a:tc>
                  <a:txBody>
                    <a:bodyPr/>
                    <a:p>
                      <a:pPr>
                        <a:buNone/>
                      </a:pPr>
                      <a:endParaRPr lang="zh-CN" altLang="en-US" sz="2400"/>
                    </a:p>
                  </a:txBody>
                  <a:tcPr marL="91423" marR="91423" marT="45711" marB="45711"/>
                </a:tc>
              </a:tr>
              <a:tr h="459740">
                <a:tc>
                  <a:txBody>
                    <a:bodyPr/>
                    <a:p>
                      <a:pPr algn="ctr">
                        <a:buNone/>
                      </a:pPr>
                      <a:endParaRPr lang="zh-CN" altLang="en-US" sz="2400"/>
                    </a:p>
                  </a:txBody>
                  <a:tcPr marL="91423" marR="91423" marT="45711" marB="45711"/>
                </a:tc>
                <a:tc>
                  <a:txBody>
                    <a:bodyPr/>
                    <a:p>
                      <a:pPr algn="ctr">
                        <a:buNone/>
                      </a:pPr>
                      <a:r>
                        <a:rPr lang="zh-CN" altLang="en-US" sz="2400"/>
                        <a:t>伪标准词</a:t>
                      </a:r>
                      <a:endParaRPr lang="zh-CN" altLang="en-US" sz="2400"/>
                    </a:p>
                  </a:txBody>
                  <a:tcPr marL="91423" marR="91423" marT="45711" marB="45711"/>
                </a:tc>
                <a:tc>
                  <a:txBody>
                    <a:bodyPr/>
                    <a:p>
                      <a:pPr algn="ctr">
                        <a:buNone/>
                      </a:pPr>
                      <a:r>
                        <a:rPr lang="zh-CN" altLang="en-US" sz="2400"/>
                        <a:t>类别标签</a:t>
                      </a:r>
                      <a:endParaRPr lang="zh-CN" altLang="en-US" sz="2400"/>
                    </a:p>
                  </a:txBody>
                  <a:tcPr marL="91423" marR="91423" marT="45711" marB="45711"/>
                </a:tc>
                <a:tc>
                  <a:txBody>
                    <a:bodyPr/>
                    <a:p>
                      <a:pPr algn="ctr">
                        <a:buNone/>
                      </a:pPr>
                      <a:r>
                        <a:rPr lang="zh-CN" altLang="en-US" sz="2400"/>
                        <a:t>伪标准词数目</a:t>
                      </a:r>
                      <a:endParaRPr lang="zh-CN" altLang="en-US" sz="2400"/>
                    </a:p>
                  </a:txBody>
                  <a:tcPr marL="91423" marR="91423" marT="45711" marB="45711"/>
                </a:tc>
              </a:tr>
              <a:tr h="459740">
                <a:tc>
                  <a:txBody>
                    <a:bodyPr/>
                    <a:p>
                      <a:pPr algn="ctr">
                        <a:buNone/>
                      </a:pPr>
                      <a:r>
                        <a:rPr lang="zh-CN" altLang="en-US" sz="2400"/>
                        <a:t>字到字</a:t>
                      </a:r>
                      <a:endParaRPr lang="zh-CN" altLang="en-US" sz="2400"/>
                    </a:p>
                  </a:txBody>
                  <a:tcPr marL="91423" marR="91423" marT="45711" marB="45711"/>
                </a:tc>
                <a:tc>
                  <a:txBody>
                    <a:bodyPr/>
                    <a:p>
                      <a:pPr algn="ctr">
                        <a:buNone/>
                      </a:pPr>
                      <a:r>
                        <a:rPr lang="zh-CN" altLang="en-US" sz="2400" b="1"/>
                        <a:t>84.7%</a:t>
                      </a:r>
                      <a:endParaRPr lang="zh-CN" altLang="en-US" sz="2400" b="1"/>
                    </a:p>
                  </a:txBody>
                  <a:tcPr marL="91423" marR="91423" marT="45711" marB="45711"/>
                </a:tc>
                <a:tc>
                  <a:txBody>
                    <a:bodyPr/>
                    <a:p>
                      <a:pPr algn="ctr">
                        <a:buNone/>
                      </a:pPr>
                      <a:r>
                        <a:rPr lang="zh-CN" altLang="en-US" sz="2400"/>
                        <a:t>94.9%</a:t>
                      </a:r>
                      <a:endParaRPr lang="zh-CN" altLang="en-US" sz="2400"/>
                    </a:p>
                  </a:txBody>
                  <a:tcPr marL="91423" marR="91423" marT="45711" marB="45711"/>
                </a:tc>
                <a:tc>
                  <a:txBody>
                    <a:bodyPr/>
                    <a:p>
                      <a:pPr algn="ctr">
                        <a:buNone/>
                      </a:pPr>
                      <a:r>
                        <a:rPr lang="zh-CN" altLang="en-US" sz="2400"/>
                        <a:t>96.7%</a:t>
                      </a:r>
                      <a:endParaRPr lang="zh-CN" altLang="en-US" sz="2400"/>
                    </a:p>
                  </a:txBody>
                  <a:tcPr marL="91423" marR="91423" marT="45711" marB="45711"/>
                </a:tc>
              </a:tr>
              <a:tr h="459740">
                <a:tc>
                  <a:txBody>
                    <a:bodyPr/>
                    <a:p>
                      <a:pPr algn="ctr">
                        <a:buNone/>
                      </a:pPr>
                      <a:r>
                        <a:rPr lang="zh-CN" altLang="en-US" sz="2400"/>
                        <a:t>字到词</a:t>
                      </a:r>
                      <a:endParaRPr lang="zh-CN" altLang="en-US" sz="2400"/>
                    </a:p>
                  </a:txBody>
                  <a:tcPr marL="91423" marR="91423" marT="45711" marB="45711"/>
                </a:tc>
                <a:tc>
                  <a:txBody>
                    <a:bodyPr/>
                    <a:p>
                      <a:pPr algn="ctr">
                        <a:buNone/>
                      </a:pPr>
                      <a:r>
                        <a:rPr lang="zh-CN" altLang="en-US" sz="2400"/>
                        <a:t>82.9%</a:t>
                      </a:r>
                      <a:endParaRPr lang="zh-CN" altLang="en-US" sz="2400"/>
                    </a:p>
                  </a:txBody>
                  <a:tcPr marL="91423" marR="91423" marT="45711" marB="45711"/>
                </a:tc>
                <a:tc>
                  <a:txBody>
                    <a:bodyPr/>
                    <a:p>
                      <a:pPr algn="ctr">
                        <a:buNone/>
                      </a:pPr>
                      <a:r>
                        <a:rPr lang="zh-CN" altLang="en-US" sz="2400" b="1"/>
                        <a:t>95.1%</a:t>
                      </a:r>
                      <a:endParaRPr lang="zh-CN" altLang="en-US" sz="2400" b="1"/>
                    </a:p>
                  </a:txBody>
                  <a:tcPr marL="91423" marR="91423" marT="45711" marB="45711"/>
                </a:tc>
                <a:tc>
                  <a:txBody>
                    <a:bodyPr/>
                    <a:p>
                      <a:pPr algn="ctr">
                        <a:buNone/>
                      </a:pPr>
                      <a:r>
                        <a:rPr lang="zh-CN" altLang="en-US" sz="2400" b="1"/>
                        <a:t>97.3%</a:t>
                      </a:r>
                      <a:endParaRPr lang="zh-CN" altLang="en-US" sz="2400" b="1"/>
                    </a:p>
                  </a:txBody>
                  <a:tcPr marL="91423" marR="91423" marT="45711" marB="45711"/>
                </a:tc>
              </a:tr>
              <a:tr h="459740">
                <a:tc>
                  <a:txBody>
                    <a:bodyPr/>
                    <a:p>
                      <a:pPr algn="ctr">
                        <a:buNone/>
                      </a:pPr>
                      <a:r>
                        <a:rPr lang="zh-CN" altLang="en-US" sz="2400"/>
                        <a:t>词到词</a:t>
                      </a:r>
                      <a:endParaRPr lang="zh-CN" altLang="en-US" sz="2400"/>
                    </a:p>
                  </a:txBody>
                  <a:tcPr marL="91423" marR="91423" marT="45711" marB="45711"/>
                </a:tc>
                <a:tc>
                  <a:txBody>
                    <a:bodyPr/>
                    <a:p>
                      <a:pPr algn="ctr">
                        <a:buNone/>
                      </a:pPr>
                      <a:r>
                        <a:rPr lang="zh-CN" altLang="en-US" sz="2400"/>
                        <a:t>78.9%</a:t>
                      </a:r>
                      <a:endParaRPr lang="zh-CN" altLang="en-US" sz="2400"/>
                    </a:p>
                  </a:txBody>
                  <a:tcPr marL="91423" marR="91423" marT="45711" marB="45711"/>
                </a:tc>
                <a:tc>
                  <a:txBody>
                    <a:bodyPr/>
                    <a:p>
                      <a:pPr algn="ctr">
                        <a:buNone/>
                      </a:pPr>
                      <a:r>
                        <a:rPr lang="zh-CN" altLang="en-US" sz="2400"/>
                        <a:t>93.3%</a:t>
                      </a:r>
                      <a:endParaRPr lang="zh-CN" altLang="en-US" sz="2400"/>
                    </a:p>
                  </a:txBody>
                  <a:tcPr marL="91423" marR="91423" marT="45711" marB="45711"/>
                </a:tc>
                <a:tc>
                  <a:txBody>
                    <a:bodyPr/>
                    <a:p>
                      <a:pPr algn="ctr">
                        <a:buNone/>
                      </a:pPr>
                      <a:r>
                        <a:rPr lang="zh-CN" altLang="en-US" sz="2400"/>
                        <a:t>97.1%</a:t>
                      </a:r>
                      <a:endParaRPr lang="zh-CN" altLang="en-US" sz="2400"/>
                    </a:p>
                  </a:txBody>
                  <a:tcPr marL="91423" marR="91423" marT="45711" marB="45711"/>
                </a:tc>
              </a:tr>
            </a:tbl>
          </a:graphicData>
        </a:graphic>
      </p:graphicFrame>
      <p:sp>
        <p:nvSpPr>
          <p:cNvPr id="6" name="文本框 5"/>
          <p:cNvSpPr txBox="1"/>
          <p:nvPr/>
        </p:nvSpPr>
        <p:spPr>
          <a:xfrm>
            <a:off x="789970" y="971370"/>
            <a:ext cx="9183574" cy="2553335"/>
          </a:xfrm>
          <a:prstGeom prst="rect">
            <a:avLst/>
          </a:prstGeom>
          <a:noFill/>
        </p:spPr>
        <p:txBody>
          <a:bodyPr wrap="square" rtlCol="0" anchor="t">
            <a:spAutoFit/>
          </a:bodyPr>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字到字模型：</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source: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右  腮  腺  全  切  除  术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target: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label_26</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腮  腺  切  除  术</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词到词模型：</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source: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右  腮腺  全  切除  术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target: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label_26</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腮腺  切除  术</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字到词模型：</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source: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右  腮  腺  全  切  除  术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target: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label_26</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腮腺  切除  术</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15</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graphicFrame>
        <p:nvGraphicFramePr>
          <p:cNvPr id="3" name="表格 2"/>
          <p:cNvGraphicFramePr/>
          <p:nvPr>
            <p:custDataLst>
              <p:tags r:id="rId4"/>
            </p:custDataLst>
          </p:nvPr>
        </p:nvGraphicFramePr>
        <p:xfrm>
          <a:off x="3697097" y="2658253"/>
          <a:ext cx="4790440" cy="919480"/>
        </p:xfrm>
        <a:graphic>
          <a:graphicData uri="http://schemas.openxmlformats.org/drawingml/2006/table">
            <a:tbl>
              <a:tblPr firstRow="1" bandRow="1">
                <a:tableStyleId>{5C22544A-7EE6-4342-B048-85BDC9FD1C3A}</a:tableStyleId>
              </a:tblPr>
              <a:tblGrid>
                <a:gridCol w="2395220"/>
                <a:gridCol w="2395220"/>
              </a:tblGrid>
              <a:tr h="459740">
                <a:tc>
                  <a:txBody>
                    <a:bodyPr/>
                    <a:p>
                      <a:pPr algn="ctr">
                        <a:buNone/>
                      </a:pPr>
                      <a:r>
                        <a:rPr lang="en-US" altLang="zh-CN" sz="2400">
                          <a:solidFill>
                            <a:schemeClr val="tx1"/>
                          </a:solidFill>
                        </a:rPr>
                        <a:t>dev</a:t>
                      </a:r>
                      <a:endParaRPr lang="en-US" altLang="zh-CN" sz="2400">
                        <a:solidFill>
                          <a:schemeClr val="tx1"/>
                        </a:solidFill>
                      </a:endParaRPr>
                    </a:p>
                  </a:txBody>
                  <a:tcPr marL="91423" marR="91423" marT="45711" marB="45711"/>
                </a:tc>
                <a:tc>
                  <a:txBody>
                    <a:bodyPr/>
                    <a:p>
                      <a:pPr algn="ctr">
                        <a:buNone/>
                      </a:pPr>
                      <a:r>
                        <a:rPr lang="en-US" altLang="zh-CN" sz="2400">
                          <a:solidFill>
                            <a:schemeClr val="tx1"/>
                          </a:solidFill>
                        </a:rPr>
                        <a:t>test</a:t>
                      </a:r>
                      <a:endParaRPr lang="en-US" altLang="zh-CN" sz="2400">
                        <a:solidFill>
                          <a:schemeClr val="tx1"/>
                        </a:solidFill>
                      </a:endParaRPr>
                    </a:p>
                  </a:txBody>
                  <a:tcPr marL="91423" marR="91423" marT="45711" marB="45711"/>
                </a:tc>
              </a:tr>
              <a:tr h="459740">
                <a:tc>
                  <a:txBody>
                    <a:bodyPr/>
                    <a:p>
                      <a:pPr algn="ctr">
                        <a:buNone/>
                      </a:pPr>
                      <a:r>
                        <a:rPr lang="en-US" altLang="zh-CN" sz="2400"/>
                        <a:t>89.4%</a:t>
                      </a:r>
                      <a:endParaRPr lang="en-US" altLang="zh-CN" sz="2400"/>
                    </a:p>
                  </a:txBody>
                  <a:tcPr marL="91423" marR="91423" marT="45711" marB="45711"/>
                </a:tc>
                <a:tc>
                  <a:txBody>
                    <a:bodyPr/>
                    <a:p>
                      <a:pPr algn="ctr">
                        <a:buNone/>
                      </a:pPr>
                      <a:r>
                        <a:rPr lang="en-US" altLang="zh-CN" sz="2400"/>
                        <a:t>91.3%</a:t>
                      </a:r>
                      <a:endParaRPr lang="en-US" altLang="zh-CN" sz="2400"/>
                    </a:p>
                  </a:txBody>
                  <a:tcPr marL="91423" marR="91423" marT="45711" marB="45711"/>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47095" y="6290415"/>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16</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 name="组合 1"/>
          <p:cNvGrpSpPr/>
          <p:nvPr/>
        </p:nvGrpSpPr>
        <p:grpSpPr>
          <a:xfrm>
            <a:off x="2490185" y="2066542"/>
            <a:ext cx="6937360" cy="2445567"/>
            <a:chOff x="4459" y="3595"/>
            <a:chExt cx="10927" cy="3852"/>
          </a:xfrm>
        </p:grpSpPr>
        <p:sp>
          <p:nvSpPr>
            <p:cNvPr id="4" name="Text Box 3"/>
            <p:cNvSpPr>
              <a:spLocks noChangeArrowheads="1"/>
            </p:cNvSpPr>
            <p:nvPr/>
          </p:nvSpPr>
          <p:spPr bwMode="auto">
            <a:xfrm>
              <a:off x="5671" y="3595"/>
              <a:ext cx="571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pPr algn="r"/>
              <a:r>
                <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rPr>
                <a:t>总结与展望</a:t>
              </a:r>
              <a:endPar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5" name="直接连接符 11"/>
            <p:cNvSpPr>
              <a:spLocks noChangeShapeType="1"/>
            </p:cNvSpPr>
            <p:nvPr/>
          </p:nvSpPr>
          <p:spPr bwMode="auto">
            <a:xfrm>
              <a:off x="4459" y="4931"/>
              <a:ext cx="6926" cy="2"/>
            </a:xfrm>
            <a:prstGeom prst="line">
              <a:avLst/>
            </a:prstGeom>
            <a:noFill/>
            <a:ln w="6350" cap="flat" cmpd="sng">
              <a:solidFill>
                <a:srgbClr val="003591"/>
              </a:solidFill>
              <a:bevel/>
            </a:ln>
            <a:extLst>
              <a:ext uri="{909E8E84-426E-40DD-AFC4-6F175D3DCCD1}">
                <a14:hiddenFill xmlns:a14="http://schemas.microsoft.com/office/drawing/2010/main">
                  <a:noFill/>
                </a14:hiddenFill>
              </a:ext>
            </a:extLst>
          </p:spPr>
          <p:txBody>
            <a:bodyPr/>
            <a:p>
              <a:endParaRPr lang="zh-CN" altLang="en-US" sz="2000" dirty="0">
                <a:solidFill>
                  <a:schemeClr val="accent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6" name="Text Box 3"/>
            <p:cNvSpPr>
              <a:spLocks noChangeArrowheads="1"/>
            </p:cNvSpPr>
            <p:nvPr/>
          </p:nvSpPr>
          <p:spPr bwMode="auto">
            <a:xfrm>
              <a:off x="11948" y="3958"/>
              <a:ext cx="3438" cy="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endParaRPr lang="en-US" altLang="en-US" sz="13795"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grpSp>
      <p:grpSp>
        <p:nvGrpSpPr>
          <p:cNvPr id="10" name="组合 9"/>
          <p:cNvGrpSpPr/>
          <p:nvPr/>
        </p:nvGrpSpPr>
        <p:grpSpPr>
          <a:xfrm>
            <a:off x="7111494" y="2029719"/>
            <a:ext cx="1740213" cy="1740213"/>
            <a:chOff x="3861" y="2855"/>
            <a:chExt cx="4732" cy="4732"/>
          </a:xfrm>
        </p:grpSpPr>
        <p:sp>
          <p:nvSpPr>
            <p:cNvPr id="8" name="iŝ1ïḋè"/>
            <p:cNvSpPr/>
            <p:nvPr/>
          </p:nvSpPr>
          <p:spPr bwMode="auto">
            <a:xfrm>
              <a:off x="3861" y="2855"/>
              <a:ext cx="4732" cy="4732"/>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9" name="iś1îḓê"/>
            <p:cNvSpPr/>
            <p:nvPr/>
          </p:nvSpPr>
          <p:spPr bwMode="auto">
            <a:xfrm>
              <a:off x="4223" y="3216"/>
              <a:ext cx="4009" cy="4009"/>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grpSp>
      <p:sp>
        <p:nvSpPr>
          <p:cNvPr id="11" name="文本框 10"/>
          <p:cNvSpPr txBox="1"/>
          <p:nvPr/>
        </p:nvSpPr>
        <p:spPr>
          <a:xfrm>
            <a:off x="7554642" y="2540165"/>
            <a:ext cx="872490" cy="768350"/>
          </a:xfrm>
          <a:prstGeom prst="rect">
            <a:avLst/>
          </a:prstGeom>
          <a:noFill/>
        </p:spPr>
        <p:txBody>
          <a:bodyPr wrap="none" rtlCol="0" anchor="t">
            <a:spAutoFit/>
          </a:bodyPr>
          <a:p>
            <a:r>
              <a:rPr 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05</a:t>
            </a:r>
            <a:endParaRPr lang="en-US" alt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17</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89970" y="189195"/>
            <a:ext cx="2390332"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
        <p:nvSpPr>
          <p:cNvPr id="6" name="文本框 5"/>
          <p:cNvSpPr txBox="1"/>
          <p:nvPr/>
        </p:nvSpPr>
        <p:spPr>
          <a:xfrm>
            <a:off x="789970" y="971370"/>
            <a:ext cx="5679658" cy="3630930"/>
          </a:xfrm>
          <a:prstGeom prst="rect">
            <a:avLst/>
          </a:prstGeom>
          <a:noFill/>
        </p:spPr>
        <p:txBody>
          <a:bodyPr wrap="square" rtlCol="0" anchor="t">
            <a:spAutoFit/>
          </a:bodyPr>
          <a:p>
            <a:pPr algn="l">
              <a:lnSpc>
                <a:spcPct val="150000"/>
              </a:lnSpc>
              <a:buClrTx/>
              <a:buSzTx/>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模型优势</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50000"/>
              </a:lnSpc>
              <a:buClrTx/>
              <a:buSzTx/>
              <a:buFont typeface="Wingdings" panose="05000000000000000000" charset="0"/>
              <a:buChar char="ü"/>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本模型没有使用额外标注数据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50000"/>
              </a:lnSpc>
              <a:buClrTx/>
              <a:buSzTx/>
              <a:buFont typeface="Wingdings" panose="05000000000000000000" charset="0"/>
              <a:buChar char="ü"/>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本模型没有进行任何人工后处理规则添加</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50000"/>
              </a:lnSpc>
              <a:buClrTx/>
              <a:buSzTx/>
              <a:buFont typeface="Wingdings" panose="05000000000000000000" charset="0"/>
              <a:buChar char="ü"/>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lnSpc>
                <a:spcPct val="150000"/>
              </a:lnSpc>
              <a:buClrTx/>
              <a:buSzTx/>
              <a:buFont typeface="Wingdings" panose="05000000000000000000" charset="0"/>
              <a:buNone/>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未来优化</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50000"/>
              </a:lnSpc>
              <a:buClrTx/>
              <a:buSzTx/>
              <a:buFont typeface="Wingdings" panose="05000000000000000000" charset="0"/>
              <a:buChar char="p"/>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引入分词词典（部位、术式、入路</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50000"/>
              </a:lnSpc>
              <a:buClrTx/>
              <a:buSzTx/>
              <a:buFont typeface="Wingdings" panose="05000000000000000000" charset="0"/>
              <a:buChar char="p"/>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引入专家知识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ClrTx/>
              <a:buSzTx/>
              <a:buFont typeface="Wingdings" panose="05000000000000000000" charset="0"/>
              <a:buNone/>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1751" name="图片 7"/>
          <p:cNvPicPr>
            <a:picLocks noChangeAspect="1"/>
          </p:cNvPicPr>
          <p:nvPr/>
        </p:nvPicPr>
        <p:blipFill>
          <a:blip r:embed="rId4"/>
          <a:stretch>
            <a:fillRect/>
          </a:stretch>
        </p:blipFill>
        <p:spPr>
          <a:xfrm>
            <a:off x="8523791" y="971053"/>
            <a:ext cx="1972897" cy="4134671"/>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矩形 259"/>
          <p:cNvSpPr>
            <a:spLocks noChangeArrowheads="1"/>
          </p:cNvSpPr>
          <p:nvPr/>
        </p:nvSpPr>
        <p:spPr bwMode="auto">
          <a:xfrm>
            <a:off x="1975296" y="4170543"/>
            <a:ext cx="8221093"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1" algn="ctr">
              <a:buNone/>
            </a:pP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中国科学院自动化研究所 </a:t>
            </a:r>
            <a:r>
              <a:rPr lang="en-US" altLang="zh-CN" sz="1800" b="1" cap="all"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 模式识别国家重点实验室 </a:t>
            </a:r>
            <a:r>
              <a:rPr lang="en-US" altLang="zh-CN" sz="1800" b="1" cap="all"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rPr>
              <a:t> 自然语言处理团队</a:t>
            </a:r>
            <a:endParaRPr lang="zh-CN" altLang="en-US" sz="1800" b="1"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pic>
        <p:nvPicPr>
          <p:cNvPr id="5" name="图片 4" descr="中科凡语LOGO"/>
          <p:cNvPicPr>
            <a:picLocks noChangeAspect="1"/>
          </p:cNvPicPr>
          <p:nvPr/>
        </p:nvPicPr>
        <p:blipFill>
          <a:blip r:embed="rId2">
            <a:lum bright="100000"/>
          </a:blip>
          <a:stretch>
            <a:fillRect/>
          </a:stretch>
        </p:blipFill>
        <p:spPr>
          <a:xfrm>
            <a:off x="411580" y="304109"/>
            <a:ext cx="2039242" cy="765668"/>
          </a:xfrm>
          <a:prstGeom prst="rect">
            <a:avLst/>
          </a:prstGeom>
        </p:spPr>
      </p:pic>
      <p:sp>
        <p:nvSpPr>
          <p:cNvPr id="2" name="矩形 259"/>
          <p:cNvSpPr>
            <a:spLocks noChangeArrowheads="1"/>
          </p:cNvSpPr>
          <p:nvPr/>
        </p:nvSpPr>
        <p:spPr bwMode="auto">
          <a:xfrm>
            <a:off x="2137825" y="3893734"/>
            <a:ext cx="8221093"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1" algn="ctr">
              <a:buNone/>
            </a:pPr>
            <a:r>
              <a:rPr lang="zh-CN" sz="1800" b="1" cap="all" dirty="0">
                <a:solidFill>
                  <a:schemeClr val="bg1"/>
                </a:solidFill>
                <a:effectLst>
                  <a:outerShdw blurRad="38100" dist="38100" dir="2700000" algn="tl">
                    <a:srgbClr val="000000">
                      <a:alpha val="43137"/>
                    </a:srgbClr>
                  </a:outerShdw>
                </a:effectLst>
                <a:cs typeface="Arial" panose="020B0604020202020204" pitchFamily="34" charset="0"/>
              </a:rPr>
              <a:t>北京中科凡语科技有限公司</a:t>
            </a:r>
            <a:endParaRPr lang="zh-CN" sz="1800" b="1"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8" name="文本框 7"/>
          <p:cNvSpPr txBox="1"/>
          <p:nvPr/>
        </p:nvSpPr>
        <p:spPr>
          <a:xfrm>
            <a:off x="3269299" y="2701425"/>
            <a:ext cx="5632450" cy="1106805"/>
          </a:xfrm>
          <a:prstGeom prst="rect">
            <a:avLst/>
          </a:prstGeom>
          <a:noFill/>
        </p:spPr>
        <p:txBody>
          <a:bodyPr wrap="none" rtlCol="0" anchor="t">
            <a:spAutoFit/>
          </a:bodyPr>
          <a:p>
            <a:pPr lvl="1" algn="ctr">
              <a:lnSpc>
                <a:spcPct val="110000"/>
              </a:lnSpc>
              <a:buNone/>
            </a:pPr>
            <a:r>
              <a:rPr lang="en-US" altLang="zh-CN" sz="60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thank  you</a:t>
            </a:r>
            <a:endParaRPr lang="en-US" altLang="zh-CN" sz="60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3"/>
          <a:stretch>
            <a:fillRect/>
          </a:stretch>
        </p:blipFill>
        <p:spPr>
          <a:xfrm>
            <a:off x="5185896" y="880582"/>
            <a:ext cx="1820843" cy="18208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3" name="组合 52"/>
          <p:cNvGrpSpPr/>
          <p:nvPr/>
        </p:nvGrpSpPr>
        <p:grpSpPr>
          <a:xfrm>
            <a:off x="11647095" y="6290415"/>
            <a:ext cx="697101" cy="594885"/>
            <a:chOff x="18342" y="9908"/>
            <a:chExt cx="1098" cy="937"/>
          </a:xfrm>
        </p:grpSpPr>
        <p:pic>
          <p:nvPicPr>
            <p:cNvPr id="54" name="图片 53"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5" name="文本框 54"/>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iŝ1ïḋè"/>
          <p:cNvSpPr/>
          <p:nvPr/>
        </p:nvSpPr>
        <p:spPr bwMode="auto">
          <a:xfrm>
            <a:off x="2453491" y="1812427"/>
            <a:ext cx="3004480" cy="3004480"/>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7" name="iś1îḓê"/>
          <p:cNvSpPr/>
          <p:nvPr/>
        </p:nvSpPr>
        <p:spPr bwMode="auto">
          <a:xfrm>
            <a:off x="2683126" y="2042061"/>
            <a:ext cx="2545212" cy="2545212"/>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sp>
        <p:nvSpPr>
          <p:cNvPr id="31" name="îşlïḍe"/>
          <p:cNvSpPr txBox="1"/>
          <p:nvPr/>
        </p:nvSpPr>
        <p:spPr>
          <a:xfrm>
            <a:off x="3055054" y="3599254"/>
            <a:ext cx="1801354" cy="369570"/>
          </a:xfrm>
          <a:prstGeom prst="rect">
            <a:avLst/>
          </a:prstGeom>
          <a:noFill/>
        </p:spPr>
        <p:txBody>
          <a:bodyPr wrap="square" lIns="0" tIns="0" rIns="0" bIns="0">
            <a:normAutofit fontScale="90000"/>
          </a:bodyPr>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CONTENTS</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ïS1iḋê"/>
          <p:cNvSpPr/>
          <p:nvPr/>
        </p:nvSpPr>
        <p:spPr bwMode="auto">
          <a:xfrm>
            <a:off x="6194089" y="3091877"/>
            <a:ext cx="643136" cy="643136"/>
          </a:xfrm>
          <a:prstGeom prst="ellipse">
            <a:avLst/>
          </a:prstGeom>
          <a:solidFill>
            <a:srgbClr val="002060"/>
          </a:solidFill>
          <a:ln w="19050">
            <a:noFill/>
            <a:round/>
          </a:ln>
        </p:spPr>
        <p:txBody>
          <a:bodyPr rot="0" spcFirstLastPara="0" vert="horz" wrap="none" lIns="91423" tIns="45711" rIns="91423" bIns="45711" anchor="ctr" anchorCtr="1" forceAA="0" compatLnSpc="1">
            <a:normAutofit fontScale="82500"/>
          </a:bodyPr>
          <a:p>
            <a:pPr algn="ctr"/>
            <a:r>
              <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rPr>
              <a:t>03</a:t>
            </a:r>
            <a:endParaRPr lang="en-US" altLang="zh-CN" sz="2400">
              <a:solidFill>
                <a:schemeClr val="bg1">
                  <a:lumMod val="100000"/>
                </a:schemeClr>
              </a:solidFill>
              <a:cs typeface="+mn-ea"/>
              <a:sym typeface="+mn-lt"/>
            </a:endParaRPr>
          </a:p>
        </p:txBody>
      </p:sp>
      <p:sp>
        <p:nvSpPr>
          <p:cNvPr id="11" name="išľíḍe"/>
          <p:cNvSpPr/>
          <p:nvPr/>
        </p:nvSpPr>
        <p:spPr bwMode="auto">
          <a:xfrm>
            <a:off x="5917281" y="2065907"/>
            <a:ext cx="643136" cy="643136"/>
          </a:xfrm>
          <a:prstGeom prst="ellipse">
            <a:avLst/>
          </a:prstGeom>
          <a:solidFill>
            <a:srgbClr val="3886C5"/>
          </a:solidFill>
          <a:ln w="19050">
            <a:noFill/>
            <a:round/>
          </a:ln>
        </p:spPr>
        <p:txBody>
          <a:bodyPr rot="0" spcFirstLastPara="0" vert="horz" wrap="none" lIns="91423" tIns="45711" rIns="91423" bIns="45711" anchor="ctr" anchorCtr="1" forceAA="0" compatLnSpc="1">
            <a:normAutofit fontScale="82500"/>
          </a:bodyPr>
          <a:p>
            <a:pPr algn="ctr"/>
            <a:r>
              <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rPr>
              <a:t>02</a:t>
            </a:r>
            <a:endPar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2" name="ïṡlíďê"/>
          <p:cNvSpPr/>
          <p:nvPr/>
        </p:nvSpPr>
        <p:spPr bwMode="auto">
          <a:xfrm>
            <a:off x="5171294" y="1076126"/>
            <a:ext cx="643136" cy="643136"/>
          </a:xfrm>
          <a:prstGeom prst="ellipse">
            <a:avLst/>
          </a:prstGeom>
          <a:solidFill>
            <a:srgbClr val="002060"/>
          </a:solidFill>
          <a:ln w="19050">
            <a:noFill/>
            <a:round/>
          </a:ln>
        </p:spPr>
        <p:txBody>
          <a:bodyPr rot="0" spcFirstLastPara="0" vert="horz" wrap="none" lIns="91423" tIns="45711" rIns="91423" bIns="45711" anchor="ctr" anchorCtr="1" forceAA="0" compatLnSpc="1">
            <a:normAutofit fontScale="82500"/>
          </a:bodyPr>
          <a:p>
            <a:pPr algn="ctr"/>
            <a:r>
              <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rPr>
              <a:t>01</a:t>
            </a:r>
            <a:endPar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3" name="îsḷiḓê"/>
          <p:cNvSpPr/>
          <p:nvPr/>
        </p:nvSpPr>
        <p:spPr bwMode="auto">
          <a:xfrm>
            <a:off x="5142724" y="4931132"/>
            <a:ext cx="643136" cy="643136"/>
          </a:xfrm>
          <a:prstGeom prst="ellipse">
            <a:avLst/>
          </a:prstGeom>
          <a:solidFill>
            <a:srgbClr val="002060"/>
          </a:solidFill>
          <a:ln w="19050">
            <a:noFill/>
            <a:round/>
          </a:ln>
        </p:spPr>
        <p:txBody>
          <a:bodyPr rot="0" spcFirstLastPara="0" vert="horz" wrap="none" lIns="91423" tIns="45711" rIns="91423" bIns="45711" anchor="ctr" anchorCtr="1" forceAA="0" compatLnSpc="1">
            <a:normAutofit fontScale="82500"/>
          </a:bodyPr>
          <a:p>
            <a:pPr algn="ctr"/>
            <a:r>
              <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rPr>
              <a:t>05</a:t>
            </a:r>
            <a:endParaRPr lang="en-US" altLang="zh-CN" sz="2400" dirty="0">
              <a:solidFill>
                <a:schemeClr val="bg1">
                  <a:lumMod val="100000"/>
                </a:schemeClr>
              </a:solidFill>
              <a:cs typeface="+mn-ea"/>
              <a:sym typeface="+mn-lt"/>
            </a:endParaRPr>
          </a:p>
        </p:txBody>
      </p:sp>
      <p:sp>
        <p:nvSpPr>
          <p:cNvPr id="14" name="işḻîďe"/>
          <p:cNvSpPr/>
          <p:nvPr/>
        </p:nvSpPr>
        <p:spPr bwMode="auto">
          <a:xfrm>
            <a:off x="5929343" y="4037217"/>
            <a:ext cx="643136" cy="643136"/>
          </a:xfrm>
          <a:prstGeom prst="ellipse">
            <a:avLst/>
          </a:prstGeom>
          <a:solidFill>
            <a:srgbClr val="3886C5"/>
          </a:solidFill>
          <a:ln w="19050">
            <a:noFill/>
            <a:round/>
          </a:ln>
        </p:spPr>
        <p:txBody>
          <a:bodyPr rot="0" spcFirstLastPara="0" vert="horz" wrap="none" lIns="91423" tIns="45711" rIns="91423" bIns="45711" anchor="ctr" anchorCtr="1" forceAA="0" compatLnSpc="1">
            <a:normAutofit fontScale="82500"/>
          </a:bodyPr>
          <a:p>
            <a:pPr algn="ctr"/>
            <a:r>
              <a:rPr lang="en-US" altLang="zh-CN" sz="2400" b="1">
                <a:solidFill>
                  <a:schemeClr val="bg1">
                    <a:lumMod val="100000"/>
                  </a:schemeClr>
                </a:solidFill>
                <a:latin typeface="微软雅黑" panose="020B0503020204020204" pitchFamily="34" charset="-122"/>
                <a:ea typeface="微软雅黑" panose="020B0503020204020204" pitchFamily="34" charset="-122"/>
                <a:cs typeface="+mn-ea"/>
                <a:sym typeface="+mn-lt"/>
              </a:rPr>
              <a:t>04</a:t>
            </a:r>
            <a:endParaRPr lang="en-US" altLang="zh-CN" sz="2400">
              <a:solidFill>
                <a:schemeClr val="bg1">
                  <a:lumMod val="100000"/>
                </a:schemeClr>
              </a:solidFill>
              <a:cs typeface="+mn-ea"/>
              <a:sym typeface="+mn-lt"/>
            </a:endParaRPr>
          </a:p>
        </p:txBody>
      </p:sp>
      <p:sp>
        <p:nvSpPr>
          <p:cNvPr id="28" name="í$lïde"/>
          <p:cNvSpPr txBox="1"/>
          <p:nvPr/>
        </p:nvSpPr>
        <p:spPr>
          <a:xfrm>
            <a:off x="5738244" y="1188500"/>
            <a:ext cx="4755904" cy="246334"/>
          </a:xfrm>
          <a:prstGeom prst="rect">
            <a:avLst/>
          </a:prstGeom>
          <a:noFill/>
        </p:spPr>
        <p:txBody>
          <a:bodyPr wrap="none" lIns="359933" tIns="0" rIns="0" bIns="0" anchor="b" anchorCtr="0"/>
          <a:p>
            <a:r>
              <a:rPr lang="zh-CN" altLang="en-US" sz="2000" b="1" dirty="0">
                <a:solidFill>
                  <a:srgbClr val="002060"/>
                </a:solidFill>
                <a:latin typeface="微软雅黑" panose="020B0503020204020204" pitchFamily="34" charset="-122"/>
                <a:ea typeface="微软雅黑" panose="020B0503020204020204" pitchFamily="34" charset="-122"/>
                <a:cs typeface="+mn-ea"/>
                <a:sym typeface="+mn-lt"/>
              </a:rPr>
              <a:t>企业简介</a:t>
            </a:r>
            <a:endParaRPr lang="zh-CN" altLang="en-US" sz="2000"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29" name="íš1iḑê"/>
          <p:cNvSpPr txBox="1"/>
          <p:nvPr/>
        </p:nvSpPr>
        <p:spPr>
          <a:xfrm>
            <a:off x="5738244" y="1448802"/>
            <a:ext cx="4755904" cy="325060"/>
          </a:xfrm>
          <a:prstGeom prst="rect">
            <a:avLst/>
          </a:prstGeom>
        </p:spPr>
        <p:txBody>
          <a:bodyPr vert="horz" wrap="square" lIns="359933" tIns="0" rIns="0" bIns="0" anchor="ctr" anchorCtr="0">
            <a:normAutofit/>
          </a:bodyPr>
          <a:p>
            <a:pPr algn="l">
              <a:lnSpc>
                <a:spcPct val="120000"/>
              </a:lnSpc>
            </a:pPr>
            <a:endParaRPr lang="zh-CN" altLang="en-US" sz="1050" dirty="0">
              <a:solidFill>
                <a:srgbClr val="7B7E8C"/>
              </a:solidFill>
              <a:latin typeface="微软雅黑" panose="020B0503020204020204" pitchFamily="34" charset="-122"/>
              <a:ea typeface="微软雅黑" panose="020B0503020204020204" pitchFamily="34" charset="-122"/>
              <a:cs typeface="+mn-ea"/>
              <a:sym typeface="+mn-lt"/>
            </a:endParaRPr>
          </a:p>
        </p:txBody>
      </p:sp>
      <p:sp>
        <p:nvSpPr>
          <p:cNvPr id="26" name="îşlïďê"/>
          <p:cNvSpPr txBox="1"/>
          <p:nvPr/>
        </p:nvSpPr>
        <p:spPr>
          <a:xfrm>
            <a:off x="6468359" y="2127491"/>
            <a:ext cx="4755904" cy="246334"/>
          </a:xfrm>
          <a:prstGeom prst="rect">
            <a:avLst/>
          </a:prstGeom>
          <a:noFill/>
        </p:spPr>
        <p:txBody>
          <a:bodyPr wrap="none" lIns="359933" tIns="0" rIns="0" bIns="0" anchor="b" anchorCtr="0"/>
          <a:p>
            <a:r>
              <a:rPr lang="zh-CN" altLang="en-US" b="1" dirty="0">
                <a:solidFill>
                  <a:srgbClr val="3886C5"/>
                </a:solidFill>
                <a:latin typeface="微软雅黑" panose="020B0503020204020204" pitchFamily="34" charset="-122"/>
                <a:ea typeface="微软雅黑" panose="020B0503020204020204" pitchFamily="34" charset="-122"/>
                <a:cs typeface="+mn-ea"/>
                <a:sym typeface="+mn-lt"/>
              </a:rPr>
              <a:t>任务分析</a:t>
            </a:r>
            <a:endParaRPr lang="zh-CN" altLang="en-US" b="1" dirty="0">
              <a:solidFill>
                <a:srgbClr val="3886C5"/>
              </a:solidFill>
              <a:latin typeface="微软雅黑" panose="020B0503020204020204" pitchFamily="34" charset="-122"/>
              <a:ea typeface="微软雅黑" panose="020B0503020204020204" pitchFamily="34" charset="-122"/>
              <a:cs typeface="+mn-ea"/>
              <a:sym typeface="+mn-lt"/>
            </a:endParaRPr>
          </a:p>
        </p:txBody>
      </p:sp>
      <p:sp>
        <p:nvSpPr>
          <p:cNvPr id="27" name="iś1íḋè"/>
          <p:cNvSpPr txBox="1"/>
          <p:nvPr/>
        </p:nvSpPr>
        <p:spPr>
          <a:xfrm>
            <a:off x="6468359" y="2387793"/>
            <a:ext cx="4755904" cy="325060"/>
          </a:xfrm>
          <a:prstGeom prst="rect">
            <a:avLst/>
          </a:prstGeom>
        </p:spPr>
        <p:txBody>
          <a:bodyPr vert="horz" wrap="square" lIns="359933" tIns="0" rIns="0" bIns="0" anchor="ctr" anchorCtr="0">
            <a:normAutofit/>
          </a:bodyPr>
          <a:p>
            <a:pPr algn="l">
              <a:lnSpc>
                <a:spcPct val="120000"/>
              </a:lnSpc>
            </a:pPr>
            <a:endParaRPr lang="zh-CN" altLang="en-US" sz="1050" dirty="0">
              <a:solidFill>
                <a:srgbClr val="7B7E8C"/>
              </a:solidFill>
              <a:latin typeface="微软雅黑" panose="020B0503020204020204" pitchFamily="34" charset="-122"/>
              <a:ea typeface="微软雅黑" panose="020B0503020204020204" pitchFamily="34" charset="-122"/>
              <a:cs typeface="+mn-ea"/>
              <a:sym typeface="+mn-lt"/>
            </a:endParaRPr>
          </a:p>
        </p:txBody>
      </p:sp>
      <p:sp>
        <p:nvSpPr>
          <p:cNvPr id="24" name="íṧlíďè"/>
          <p:cNvSpPr txBox="1"/>
          <p:nvPr/>
        </p:nvSpPr>
        <p:spPr>
          <a:xfrm>
            <a:off x="6725486" y="3188380"/>
            <a:ext cx="4755904" cy="246334"/>
          </a:xfrm>
          <a:prstGeom prst="rect">
            <a:avLst/>
          </a:prstGeom>
          <a:noFill/>
        </p:spPr>
        <p:txBody>
          <a:bodyPr wrap="none" lIns="359933" tIns="0" rIns="0" bIns="0" anchor="b" anchorCtr="0"/>
          <a:p>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解决方案</a:t>
            </a:r>
            <a:endParaRPr lang="zh-CN" altLang="en-US" b="1" dirty="0">
              <a:solidFill>
                <a:srgbClr val="002060"/>
              </a:solidFill>
              <a:latin typeface="微软雅黑" panose="020B0503020204020204" pitchFamily="34" charset="-122"/>
              <a:ea typeface="微软雅黑" panose="020B0503020204020204" pitchFamily="34" charset="-122"/>
              <a:cs typeface="+mn-ea"/>
              <a:sym typeface="+mn-lt"/>
            </a:endParaRPr>
          </a:p>
        </p:txBody>
      </p:sp>
      <p:sp>
        <p:nvSpPr>
          <p:cNvPr id="25" name="iṡḻíde"/>
          <p:cNvSpPr txBox="1"/>
          <p:nvPr/>
        </p:nvSpPr>
        <p:spPr>
          <a:xfrm>
            <a:off x="6718502" y="3458839"/>
            <a:ext cx="4755904" cy="325060"/>
          </a:xfrm>
          <a:prstGeom prst="rect">
            <a:avLst/>
          </a:prstGeom>
        </p:spPr>
        <p:txBody>
          <a:bodyPr vert="horz" wrap="square" lIns="359933" tIns="0" rIns="0" bIns="0" anchor="ctr" anchorCtr="0">
            <a:normAutofit/>
          </a:bodyPr>
          <a:p>
            <a:pPr algn="l">
              <a:lnSpc>
                <a:spcPct val="120000"/>
              </a:lnSpc>
            </a:pPr>
            <a:endParaRPr lang="zh-CN" altLang="en-US" sz="1050" dirty="0">
              <a:solidFill>
                <a:srgbClr val="7B7E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ïsliďê"/>
          <p:cNvSpPr txBox="1"/>
          <p:nvPr/>
        </p:nvSpPr>
        <p:spPr>
          <a:xfrm>
            <a:off x="6536926" y="4116578"/>
            <a:ext cx="4755904" cy="246334"/>
          </a:xfrm>
          <a:prstGeom prst="rect">
            <a:avLst/>
          </a:prstGeom>
          <a:noFill/>
        </p:spPr>
        <p:txBody>
          <a:bodyPr wrap="none" lIns="359933" tIns="0" rIns="0" bIns="0" anchor="b" anchorCtr="0"/>
          <a:p>
            <a:r>
              <a:rPr lang="zh-CN" altLang="en-US" b="1" dirty="0">
                <a:solidFill>
                  <a:srgbClr val="3886C5"/>
                </a:solidFill>
                <a:latin typeface="微软雅黑" panose="020B0503020204020204" pitchFamily="34" charset="-122"/>
                <a:ea typeface="微软雅黑" panose="020B0503020204020204" pitchFamily="34" charset="-122"/>
                <a:cs typeface="+mn-ea"/>
                <a:sym typeface="+mn-lt"/>
              </a:rPr>
              <a:t>实验结果</a:t>
            </a:r>
            <a:endParaRPr lang="zh-CN" altLang="en-US" b="1" dirty="0">
              <a:solidFill>
                <a:srgbClr val="3886C5"/>
              </a:solidFill>
              <a:latin typeface="微软雅黑" panose="020B0503020204020204" pitchFamily="34" charset="-122"/>
              <a:ea typeface="微软雅黑" panose="020B0503020204020204" pitchFamily="34" charset="-122"/>
              <a:cs typeface="+mn-ea"/>
              <a:sym typeface="+mn-lt"/>
            </a:endParaRPr>
          </a:p>
        </p:txBody>
      </p:sp>
      <p:sp>
        <p:nvSpPr>
          <p:cNvPr id="23" name="ïṥļïḑê"/>
          <p:cNvSpPr txBox="1"/>
          <p:nvPr/>
        </p:nvSpPr>
        <p:spPr>
          <a:xfrm>
            <a:off x="6536926" y="4376879"/>
            <a:ext cx="4755904" cy="325060"/>
          </a:xfrm>
          <a:prstGeom prst="rect">
            <a:avLst/>
          </a:prstGeom>
        </p:spPr>
        <p:txBody>
          <a:bodyPr vert="horz" wrap="square" lIns="359933" tIns="0" rIns="0" bIns="0" anchor="ctr" anchorCtr="0">
            <a:normAutofit/>
          </a:bodyPr>
          <a:p>
            <a:pPr algn="l">
              <a:lnSpc>
                <a:spcPct val="120000"/>
              </a:lnSpc>
            </a:pPr>
            <a:endParaRPr lang="zh-CN" altLang="en-US" sz="1050" dirty="0">
              <a:solidFill>
                <a:srgbClr val="7B7E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íśḻiḑé"/>
          <p:cNvSpPr txBox="1"/>
          <p:nvPr/>
        </p:nvSpPr>
        <p:spPr>
          <a:xfrm>
            <a:off x="5738244" y="5015571"/>
            <a:ext cx="4755904" cy="246334"/>
          </a:xfrm>
          <a:prstGeom prst="rect">
            <a:avLst/>
          </a:prstGeom>
          <a:noFill/>
        </p:spPr>
        <p:txBody>
          <a:bodyPr wrap="none" lIns="359933" tIns="0" rIns="0" bIns="0" anchor="b" anchorCtr="0"/>
          <a:p>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lt"/>
              </a:rPr>
              <a:t>总结与展望</a:t>
            </a:r>
            <a:endPar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isḻïḍè"/>
          <p:cNvSpPr txBox="1"/>
          <p:nvPr/>
        </p:nvSpPr>
        <p:spPr>
          <a:xfrm>
            <a:off x="5738244" y="5275238"/>
            <a:ext cx="4755904" cy="325060"/>
          </a:xfrm>
          <a:prstGeom prst="rect">
            <a:avLst/>
          </a:prstGeom>
        </p:spPr>
        <p:txBody>
          <a:bodyPr vert="horz" wrap="square" lIns="359933" tIns="0" rIns="0" bIns="0" anchor="ctr" anchorCtr="0">
            <a:normAutofit/>
          </a:bodyPr>
          <a:p>
            <a:pPr algn="l">
              <a:lnSpc>
                <a:spcPct val="120000"/>
              </a:lnSpc>
            </a:pPr>
            <a:endParaRPr lang="zh-CN" altLang="en-US" sz="1050" dirty="0">
              <a:solidFill>
                <a:srgbClr val="7B7E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91" name="îşlïḍe"/>
          <p:cNvSpPr txBox="1"/>
          <p:nvPr/>
        </p:nvSpPr>
        <p:spPr>
          <a:xfrm>
            <a:off x="3000838" y="2797393"/>
            <a:ext cx="1865866" cy="687043"/>
          </a:xfrm>
          <a:prstGeom prst="rect">
            <a:avLst/>
          </a:prstGeom>
          <a:noFill/>
        </p:spPr>
        <p:txBody>
          <a:bodyPr wrap="square" lIns="0" tIns="0" rIns="0" bIns="0">
            <a:normAutofit fontScale="90000" lnSpcReduction="20000"/>
          </a:bodyPr>
          <a:p>
            <a:pPr algn="ctr"/>
            <a:r>
              <a:rPr lang="zh-CN" altLang="en-US" sz="4800" dirty="0">
                <a:solidFill>
                  <a:schemeClr val="bg1"/>
                </a:solidFill>
                <a:latin typeface="微软雅黑" panose="020B0503020204020204" pitchFamily="34" charset="-122"/>
                <a:ea typeface="微软雅黑" panose="020B0503020204020204" pitchFamily="34" charset="-122"/>
                <a:cs typeface="+mn-ea"/>
                <a:sym typeface="+mn-lt"/>
              </a:rPr>
              <a:t>目录</a:t>
            </a:r>
            <a:endParaRPr lang="zh-CN" altLang="en-US" sz="48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 name="图片 1"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47095" y="6290415"/>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 name="组合 1"/>
          <p:cNvGrpSpPr/>
          <p:nvPr/>
        </p:nvGrpSpPr>
        <p:grpSpPr>
          <a:xfrm>
            <a:off x="2490185" y="2066542"/>
            <a:ext cx="6937360" cy="2445567"/>
            <a:chOff x="4459" y="3595"/>
            <a:chExt cx="10927" cy="3852"/>
          </a:xfrm>
        </p:grpSpPr>
        <p:sp>
          <p:nvSpPr>
            <p:cNvPr id="4" name="Text Box 3"/>
            <p:cNvSpPr>
              <a:spLocks noChangeArrowheads="1"/>
            </p:cNvSpPr>
            <p:nvPr/>
          </p:nvSpPr>
          <p:spPr bwMode="auto">
            <a:xfrm>
              <a:off x="5671" y="3595"/>
              <a:ext cx="571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pPr algn="r"/>
              <a:r>
                <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rPr>
                <a:t>企业简介</a:t>
              </a:r>
              <a:endPar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5" name="直接连接符 11"/>
            <p:cNvSpPr>
              <a:spLocks noChangeShapeType="1"/>
            </p:cNvSpPr>
            <p:nvPr/>
          </p:nvSpPr>
          <p:spPr bwMode="auto">
            <a:xfrm>
              <a:off x="4459" y="4931"/>
              <a:ext cx="6926" cy="2"/>
            </a:xfrm>
            <a:prstGeom prst="line">
              <a:avLst/>
            </a:prstGeom>
            <a:noFill/>
            <a:ln w="6350" cap="flat" cmpd="sng">
              <a:solidFill>
                <a:srgbClr val="003591"/>
              </a:solidFill>
              <a:bevel/>
            </a:ln>
            <a:extLst>
              <a:ext uri="{909E8E84-426E-40DD-AFC4-6F175D3DCCD1}">
                <a14:hiddenFill xmlns:a14="http://schemas.microsoft.com/office/drawing/2010/main">
                  <a:noFill/>
                </a14:hiddenFill>
              </a:ext>
            </a:extLst>
          </p:spPr>
          <p:txBody>
            <a:bodyPr/>
            <a:p>
              <a:endParaRPr lang="zh-CN" altLang="en-US" sz="2000" dirty="0">
                <a:solidFill>
                  <a:schemeClr val="accent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6" name="Text Box 3"/>
            <p:cNvSpPr>
              <a:spLocks noChangeArrowheads="1"/>
            </p:cNvSpPr>
            <p:nvPr/>
          </p:nvSpPr>
          <p:spPr bwMode="auto">
            <a:xfrm>
              <a:off x="11948" y="3958"/>
              <a:ext cx="3438" cy="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endParaRPr lang="en-US" altLang="en-US" sz="13795"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grpSp>
      <p:grpSp>
        <p:nvGrpSpPr>
          <p:cNvPr id="10" name="组合 9"/>
          <p:cNvGrpSpPr/>
          <p:nvPr/>
        </p:nvGrpSpPr>
        <p:grpSpPr>
          <a:xfrm>
            <a:off x="7111494" y="2029719"/>
            <a:ext cx="1740213" cy="1740213"/>
            <a:chOff x="3861" y="2855"/>
            <a:chExt cx="4732" cy="4732"/>
          </a:xfrm>
        </p:grpSpPr>
        <p:sp>
          <p:nvSpPr>
            <p:cNvPr id="8" name="iŝ1ïḋè"/>
            <p:cNvSpPr/>
            <p:nvPr/>
          </p:nvSpPr>
          <p:spPr bwMode="auto">
            <a:xfrm>
              <a:off x="3861" y="2855"/>
              <a:ext cx="4732" cy="4732"/>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9" name="iś1îḓê"/>
            <p:cNvSpPr/>
            <p:nvPr/>
          </p:nvSpPr>
          <p:spPr bwMode="auto">
            <a:xfrm>
              <a:off x="4223" y="3216"/>
              <a:ext cx="4009" cy="4009"/>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grpSp>
      <p:sp>
        <p:nvSpPr>
          <p:cNvPr id="11" name="文本框 10"/>
          <p:cNvSpPr txBox="1"/>
          <p:nvPr/>
        </p:nvSpPr>
        <p:spPr>
          <a:xfrm>
            <a:off x="7554642" y="2540165"/>
            <a:ext cx="872490" cy="768350"/>
          </a:xfrm>
          <a:prstGeom prst="rect">
            <a:avLst/>
          </a:prstGeom>
          <a:noFill/>
        </p:spPr>
        <p:txBody>
          <a:bodyPr wrap="none" rtlCol="0" anchor="t">
            <a:spAutoFit/>
          </a:bodyPr>
          <a:p>
            <a:r>
              <a:rPr 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en-US" alt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 name="图片 2"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0" name="文本框 19"/>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企业简介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0145" y="1018986"/>
            <a:ext cx="11417091" cy="5165725"/>
          </a:xfrm>
          <a:prstGeom prst="rect">
            <a:avLst/>
          </a:prstGeom>
          <a:noFill/>
        </p:spPr>
        <p:txBody>
          <a:bodyPr wrap="square" rtlCol="0" anchor="t">
            <a:spAutoFit/>
          </a:bodyPr>
          <a:p>
            <a:pPr algn="l">
              <a:lnSpc>
                <a:spcPct val="130000"/>
              </a:lnSpc>
              <a:spcBef>
                <a:spcPts val="0"/>
              </a:spcBef>
              <a:spcAft>
                <a:spcPts val="1000"/>
              </a:spcAft>
              <a:buFont typeface="Arial" panose="020B0604020202020204" pitchFamily="34" charset="0"/>
            </a:pPr>
            <a:r>
              <a:rPr lang="zh-CN" altLang="en-US" sz="2000" b="1"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北京中科凡语科技有限公司</a:t>
            </a:r>
            <a:endParaRPr lang="zh-CN" altLang="en-US" b="1"/>
          </a:p>
          <a:p>
            <a:pPr algn="l">
              <a:lnSpc>
                <a:spcPct val="130000"/>
              </a:lnSpc>
              <a:spcBef>
                <a:spcPts val="0"/>
              </a:spcBef>
              <a:spcAft>
                <a:spcPts val="1000"/>
              </a:spcAft>
              <a:buFont typeface="Arial" panose="020B0604020202020204" pitchFamily="34" charset="0"/>
            </a:pPr>
            <a:r>
              <a:rPr lang="zh-CN" altLang="en-US" sz="2000" spc="150" dirty="0">
                <a:solidFill>
                  <a:schemeClr val="tx1"/>
                </a:solidFill>
                <a:uFillTx/>
                <a:latin typeface="Arial" panose="020B0604020202020204" pitchFamily="34" charset="0"/>
                <a:ea typeface="微软雅黑" panose="020B0503020204020204" pitchFamily="34" charset="-122"/>
                <a:cs typeface="+mn-ea"/>
                <a:sym typeface="+mn-ea"/>
              </a:rPr>
              <a:t>中科院自动化所模式识别国家重点实验室自然语言处理研究团队创立</a:t>
            </a:r>
            <a:endParaRPr lang="zh-CN" altLang="en-US" sz="2000" spc="150" dirty="0">
              <a:solidFill>
                <a:schemeClr val="tx1"/>
              </a:solidFill>
              <a:uFillTx/>
              <a:latin typeface="Arial" panose="020B0604020202020204" pitchFamily="34" charset="0"/>
              <a:ea typeface="微软雅黑" panose="020B0503020204020204" pitchFamily="34" charset="-122"/>
              <a:cs typeface="+mn-ea"/>
              <a:sym typeface="+mn-ea"/>
            </a:endParaRPr>
          </a:p>
          <a:p>
            <a:pPr algn="l">
              <a:lnSpc>
                <a:spcPct val="130000"/>
              </a:lnSpc>
              <a:spcBef>
                <a:spcPts val="0"/>
              </a:spcBef>
              <a:spcAft>
                <a:spcPts val="1000"/>
              </a:spcAft>
              <a:buFont typeface="Arial" panose="020B0604020202020204" pitchFamily="34" charset="0"/>
            </a:pPr>
            <a:r>
              <a:rPr lang="zh-CN" altLang="en-US" sz="2000" spc="150" dirty="0">
                <a:uFillTx/>
                <a:latin typeface="Arial" panose="020B0604020202020204" pitchFamily="34" charset="0"/>
                <a:ea typeface="微软雅黑" panose="020B0503020204020204" pitchFamily="34" charset="-122"/>
                <a:cs typeface="+mn-ea"/>
                <a:sym typeface="+mn-ea"/>
              </a:rPr>
              <a:t>专注于人工智能、自然语言处理，破冰于医疗航空教育领域。</a:t>
            </a:r>
            <a:endParaRPr lang="zh-CN" altLang="en-US" sz="2000" spc="150" dirty="0">
              <a:uFillTx/>
              <a:latin typeface="Arial" panose="020B0604020202020204" pitchFamily="34" charset="0"/>
              <a:ea typeface="微软雅黑" panose="020B0503020204020204" pitchFamily="34" charset="-122"/>
              <a:cs typeface="+mn-ea"/>
            </a:endParaRPr>
          </a:p>
          <a:p>
            <a:pPr algn="l">
              <a:lnSpc>
                <a:spcPct val="130000"/>
              </a:lnSpc>
              <a:spcBef>
                <a:spcPts val="0"/>
              </a:spcBef>
              <a:spcAft>
                <a:spcPts val="1000"/>
              </a:spcAft>
              <a:buFont typeface="Arial" panose="020B0604020202020204" pitchFamily="34" charset="0"/>
            </a:pPr>
            <a:endParaRPr lang="zh-CN" altLang="en-US" sz="2000" spc="150" dirty="0">
              <a:solidFill>
                <a:schemeClr val="tx1"/>
              </a:solidFill>
              <a:uFillTx/>
              <a:latin typeface="Arial" panose="020B0604020202020204" pitchFamily="34" charset="0"/>
              <a:ea typeface="微软雅黑" panose="020B0503020204020204" pitchFamily="34" charset="-122"/>
              <a:cs typeface="+mn-ea"/>
              <a:sym typeface="+mn-ea"/>
            </a:endParaRPr>
          </a:p>
          <a:p>
            <a:pPr marL="285750" indent="-285750" algn="l">
              <a:lnSpc>
                <a:spcPct val="130000"/>
              </a:lnSpc>
              <a:spcBef>
                <a:spcPts val="0"/>
              </a:spcBef>
              <a:spcAft>
                <a:spcPts val="1000"/>
              </a:spcAft>
              <a:buFont typeface="Arial" panose="020B0604020202020204" pitchFamily="34" charset="0"/>
              <a:buChar char="•"/>
            </a:pPr>
            <a:r>
              <a:rPr lang="zh-CN" altLang="en-US" sz="2000" spc="150" dirty="0">
                <a:uFillTx/>
                <a:latin typeface="Arial" panose="020B0604020202020204" pitchFamily="34" charset="0"/>
                <a:ea typeface="微软雅黑" panose="020B0503020204020204" pitchFamily="34" charset="-122"/>
                <a:cs typeface="+mn-ea"/>
                <a:sym typeface="+mn-ea"/>
              </a:rPr>
              <a:t>某大型三甲医院：电子病历结构化、医疗知识图谱、辅助决策支持系统</a:t>
            </a:r>
            <a:endParaRPr lang="zh-CN" altLang="en-US" sz="2000" spc="150" dirty="0">
              <a:solidFill>
                <a:schemeClr val="tx1"/>
              </a:solidFill>
              <a:uFillTx/>
              <a:latin typeface="Arial" panose="020B0604020202020204" pitchFamily="34" charset="0"/>
              <a:ea typeface="微软雅黑" panose="020B0503020204020204" pitchFamily="34" charset="-122"/>
              <a:cs typeface="+mn-ea"/>
            </a:endParaRPr>
          </a:p>
          <a:p>
            <a:pPr marL="285750" indent="-285750" algn="l">
              <a:lnSpc>
                <a:spcPct val="130000"/>
              </a:lnSpc>
              <a:spcBef>
                <a:spcPts val="0"/>
              </a:spcBef>
              <a:spcAft>
                <a:spcPts val="1000"/>
              </a:spcAft>
              <a:buFont typeface="Arial" panose="020B0604020202020204" pitchFamily="34" charset="0"/>
              <a:buChar char="•"/>
            </a:pPr>
            <a:r>
              <a:rPr lang="zh-CN" altLang="en-US" sz="2000" spc="150" dirty="0">
                <a:solidFill>
                  <a:schemeClr val="tx1"/>
                </a:solidFill>
                <a:uFillTx/>
                <a:latin typeface="Arial" panose="020B0604020202020204" pitchFamily="34" charset="0"/>
                <a:ea typeface="微软雅黑" panose="020B0503020204020204" pitchFamily="34" charset="-122"/>
                <a:cs typeface="+mn-ea"/>
              </a:rPr>
              <a:t>知名互联网企业：基于医疗健康数据与主诉的分诊和问诊的人工智能技术开发</a:t>
            </a:r>
            <a:endParaRPr lang="zh-CN" altLang="en-US" sz="2000" spc="150" dirty="0">
              <a:solidFill>
                <a:schemeClr val="tx1"/>
              </a:solidFill>
              <a:uFillTx/>
              <a:latin typeface="Arial" panose="020B0604020202020204" pitchFamily="34" charset="0"/>
              <a:ea typeface="微软雅黑" panose="020B0503020204020204" pitchFamily="34" charset="-122"/>
              <a:cs typeface="+mn-ea"/>
            </a:endParaRPr>
          </a:p>
          <a:p>
            <a:pPr marL="285750" indent="-285750" algn="l">
              <a:lnSpc>
                <a:spcPct val="130000"/>
              </a:lnSpc>
              <a:spcBef>
                <a:spcPts val="0"/>
              </a:spcBef>
              <a:spcAft>
                <a:spcPts val="1000"/>
              </a:spcAft>
              <a:buFont typeface="Arial" panose="020B0604020202020204" pitchFamily="34" charset="0"/>
              <a:buChar char="•"/>
            </a:pPr>
            <a:r>
              <a:rPr lang="zh-CN" altLang="en-US" sz="2000" spc="150" dirty="0">
                <a:solidFill>
                  <a:schemeClr val="tx1"/>
                </a:solidFill>
                <a:uFillTx/>
                <a:latin typeface="Arial" panose="020B0604020202020204" pitchFamily="34" charset="0"/>
                <a:ea typeface="微软雅黑" panose="020B0503020204020204" pitchFamily="34" charset="-122"/>
                <a:cs typeface="+mn-ea"/>
              </a:rPr>
              <a:t>知名药企：对话机器人、医疗翻译引擎</a:t>
            </a:r>
            <a:endParaRPr lang="zh-CN" altLang="en-US" sz="2000" spc="150" dirty="0">
              <a:solidFill>
                <a:schemeClr val="tx1"/>
              </a:solidFill>
              <a:uFillTx/>
              <a:latin typeface="Arial" panose="020B0604020202020204" pitchFamily="34" charset="0"/>
              <a:ea typeface="微软雅黑" panose="020B0503020204020204" pitchFamily="34" charset="-122"/>
              <a:cs typeface="+mn-ea"/>
            </a:endParaRPr>
          </a:p>
          <a:p>
            <a:pPr algn="l">
              <a:lnSpc>
                <a:spcPct val="130000"/>
              </a:lnSpc>
              <a:spcBef>
                <a:spcPts val="0"/>
              </a:spcBef>
              <a:spcAft>
                <a:spcPts val="1000"/>
              </a:spcAft>
              <a:buFont typeface="Arial" panose="020B0604020202020204" pitchFamily="34" charset="0"/>
            </a:pPr>
            <a:endParaRPr lang="zh-CN" altLang="en-US">
              <a:solidFill>
                <a:schemeClr val="accent1"/>
              </a:solidFill>
            </a:endParaRPr>
          </a:p>
          <a:p>
            <a:pPr algn="l">
              <a:lnSpc>
                <a:spcPct val="130000"/>
              </a:lnSpc>
              <a:spcBef>
                <a:spcPts val="0"/>
              </a:spcBef>
              <a:spcAft>
                <a:spcPts val="1000"/>
              </a:spcAft>
              <a:buFont typeface="Arial" panose="020B0604020202020204" pitchFamily="34" charset="0"/>
            </a:pPr>
            <a:endParaRPr lang="zh-CN" altLang="en-US">
              <a:solidFill>
                <a:schemeClr val="accent1"/>
              </a:solidFill>
            </a:endParaRPr>
          </a:p>
          <a:p>
            <a:pPr algn="l">
              <a:lnSpc>
                <a:spcPct val="130000"/>
              </a:lnSpc>
              <a:spcBef>
                <a:spcPts val="0"/>
              </a:spcBef>
              <a:spcAft>
                <a:spcPts val="1000"/>
              </a:spcAft>
              <a:buFont typeface="Arial" panose="020B0604020202020204" pitchFamily="34" charset="0"/>
            </a:pPr>
            <a:endParaRPr lang="zh-CN" altLang="en-US" sz="2000" spc="150" dirty="0">
              <a:solidFill>
                <a:schemeClr val="accent1"/>
              </a:solidFill>
              <a:uFillTx/>
              <a:latin typeface="Arial" panose="020B0604020202020204" pitchFamily="34" charset="0"/>
              <a:ea typeface="微软雅黑" panose="020B0503020204020204" pitchFamily="34" charset="-122"/>
              <a:cs typeface="+mn-ea"/>
              <a:sym typeface="+mn-ea"/>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47095" y="6290415"/>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05</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 name="组合 1"/>
          <p:cNvGrpSpPr/>
          <p:nvPr/>
        </p:nvGrpSpPr>
        <p:grpSpPr>
          <a:xfrm>
            <a:off x="2490185" y="2066542"/>
            <a:ext cx="6937360" cy="2445567"/>
            <a:chOff x="4459" y="3595"/>
            <a:chExt cx="10927" cy="3852"/>
          </a:xfrm>
        </p:grpSpPr>
        <p:sp>
          <p:nvSpPr>
            <p:cNvPr id="4" name="Text Box 3"/>
            <p:cNvSpPr>
              <a:spLocks noChangeArrowheads="1"/>
            </p:cNvSpPr>
            <p:nvPr/>
          </p:nvSpPr>
          <p:spPr bwMode="auto">
            <a:xfrm>
              <a:off x="5671" y="3595"/>
              <a:ext cx="571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pPr algn="r"/>
              <a:r>
                <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rPr>
                <a:t>任务分析</a:t>
              </a:r>
              <a:endPar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5" name="直接连接符 11"/>
            <p:cNvSpPr>
              <a:spLocks noChangeShapeType="1"/>
            </p:cNvSpPr>
            <p:nvPr/>
          </p:nvSpPr>
          <p:spPr bwMode="auto">
            <a:xfrm>
              <a:off x="4459" y="4931"/>
              <a:ext cx="6926" cy="2"/>
            </a:xfrm>
            <a:prstGeom prst="line">
              <a:avLst/>
            </a:prstGeom>
            <a:noFill/>
            <a:ln w="6350" cap="flat" cmpd="sng">
              <a:solidFill>
                <a:srgbClr val="003591"/>
              </a:solidFill>
              <a:bevel/>
            </a:ln>
            <a:extLst>
              <a:ext uri="{909E8E84-426E-40DD-AFC4-6F175D3DCCD1}">
                <a14:hiddenFill xmlns:a14="http://schemas.microsoft.com/office/drawing/2010/main">
                  <a:noFill/>
                </a14:hiddenFill>
              </a:ext>
            </a:extLst>
          </p:spPr>
          <p:txBody>
            <a:bodyPr/>
            <a:p>
              <a:endParaRPr lang="zh-CN" altLang="en-US" sz="2000" dirty="0">
                <a:solidFill>
                  <a:schemeClr val="accent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6" name="Text Box 3"/>
            <p:cNvSpPr>
              <a:spLocks noChangeArrowheads="1"/>
            </p:cNvSpPr>
            <p:nvPr/>
          </p:nvSpPr>
          <p:spPr bwMode="auto">
            <a:xfrm>
              <a:off x="11948" y="3958"/>
              <a:ext cx="3438" cy="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endParaRPr lang="en-US" altLang="en-US" sz="13795"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grpSp>
      <p:grpSp>
        <p:nvGrpSpPr>
          <p:cNvPr id="10" name="组合 9"/>
          <p:cNvGrpSpPr/>
          <p:nvPr/>
        </p:nvGrpSpPr>
        <p:grpSpPr>
          <a:xfrm>
            <a:off x="7111494" y="2029719"/>
            <a:ext cx="1740213" cy="1740213"/>
            <a:chOff x="3861" y="2855"/>
            <a:chExt cx="4732" cy="4732"/>
          </a:xfrm>
        </p:grpSpPr>
        <p:sp>
          <p:nvSpPr>
            <p:cNvPr id="8" name="iŝ1ïḋè"/>
            <p:cNvSpPr/>
            <p:nvPr/>
          </p:nvSpPr>
          <p:spPr bwMode="auto">
            <a:xfrm>
              <a:off x="3861" y="2855"/>
              <a:ext cx="4732" cy="4732"/>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9" name="iś1îḓê"/>
            <p:cNvSpPr/>
            <p:nvPr/>
          </p:nvSpPr>
          <p:spPr bwMode="auto">
            <a:xfrm>
              <a:off x="4223" y="3216"/>
              <a:ext cx="4009" cy="4009"/>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grpSp>
      <p:sp>
        <p:nvSpPr>
          <p:cNvPr id="11" name="文本框 10"/>
          <p:cNvSpPr txBox="1"/>
          <p:nvPr/>
        </p:nvSpPr>
        <p:spPr>
          <a:xfrm>
            <a:off x="7554642" y="2540165"/>
            <a:ext cx="872490" cy="768350"/>
          </a:xfrm>
          <a:prstGeom prst="rect">
            <a:avLst/>
          </a:prstGeom>
          <a:noFill/>
        </p:spPr>
        <p:txBody>
          <a:bodyPr wrap="none" rtlCol="0" anchor="t">
            <a:spAutoFit/>
          </a:bodyPr>
          <a:p>
            <a:r>
              <a:rPr 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06</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任务分析</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20145" y="1166914"/>
            <a:ext cx="11124410" cy="706755"/>
          </a:xfrm>
          <a:prstGeom prst="rect">
            <a:avLst/>
          </a:prstGeom>
          <a:noFill/>
        </p:spPr>
        <p:txBody>
          <a:bodyPr wrap="square" rtlCol="0" anchor="t">
            <a:spAutoFit/>
          </a:bodyPr>
          <a:p>
            <a:pPr indent="0">
              <a:buFont typeface="Arial" panose="020B0604020202020204" pitchFamily="34" charset="0"/>
              <a:buNone/>
            </a:pPr>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rPr>
              <a:t>任务说明</a:t>
            </a:r>
            <a:endPar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endParaRPr>
          </a:p>
          <a:p>
            <a:r>
              <a:rPr lang="zh-CN" altLang="en-US" sz="2000"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rPr>
              <a:t>中文电子病历中挖掘出的真实手术实体进行语义标准化。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3038724" y="2509690"/>
            <a:ext cx="1173480" cy="368300"/>
          </a:xfrm>
          <a:prstGeom prst="rect">
            <a:avLst/>
          </a:prstGeom>
          <a:noFill/>
          <a:ln w="15875" cmpd="sng">
            <a:solidFill>
              <a:schemeClr val="tx1"/>
            </a:solidFill>
            <a:prstDash val="dash"/>
          </a:ln>
        </p:spPr>
        <p:txBody>
          <a:bodyPr wrap="none" rtlCol="0" anchor="t">
            <a:spAutoFit/>
          </a:bodyPr>
          <a:p>
            <a:pPr algn="l"/>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手术原词</a:t>
            </a:r>
            <a:endParaRPr lang="zh-CN" altLang="en-US"/>
          </a:p>
        </p:txBody>
      </p:sp>
      <p:sp>
        <p:nvSpPr>
          <p:cNvPr id="22" name="文本框 21"/>
          <p:cNvSpPr txBox="1"/>
          <p:nvPr/>
        </p:nvSpPr>
        <p:spPr>
          <a:xfrm>
            <a:off x="7265136" y="2509690"/>
            <a:ext cx="1421130" cy="368300"/>
          </a:xfrm>
          <a:prstGeom prst="rect">
            <a:avLst/>
          </a:prstGeom>
          <a:noFill/>
          <a:ln w="15875" cmpd="sng">
            <a:solidFill>
              <a:schemeClr val="tx1"/>
            </a:solidFill>
            <a:prstDash val="dash"/>
          </a:ln>
        </p:spPr>
        <p:txBody>
          <a:bodyPr wrap="none" rtlCol="0" anchor="t">
            <a:spAutoFit/>
          </a:bodyPr>
          <a:p>
            <a:pPr algn="l"/>
            <a:r>
              <a:rPr lang="zh-CN" altLang="en-US" spc="150" dirty="0">
                <a:solidFill>
                  <a:sysClr val="windowText" lastClr="000000">
                    <a:lumMod val="75000"/>
                    <a:lumOff val="25000"/>
                  </a:sysClr>
                </a:solidFill>
                <a:uFillTx/>
                <a:latin typeface="Arial" panose="020B0604020202020204" pitchFamily="34" charset="0"/>
                <a:ea typeface="微软雅黑" panose="020B0503020204020204" pitchFamily="34" charset="-122"/>
                <a:cs typeface="+mn-ea"/>
                <a:sym typeface="+mn-ea"/>
              </a:rPr>
              <a:t>手术标准词</a:t>
            </a:r>
            <a:endParaRPr lang="zh-CN" altLang="en-US"/>
          </a:p>
        </p:txBody>
      </p:sp>
      <p:sp>
        <p:nvSpPr>
          <p:cNvPr id="23" name="右箭头 22"/>
          <p:cNvSpPr/>
          <p:nvPr/>
        </p:nvSpPr>
        <p:spPr>
          <a:xfrm>
            <a:off x="5349696" y="2571909"/>
            <a:ext cx="954863" cy="284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6" name="表格 5"/>
          <p:cNvGraphicFramePr/>
          <p:nvPr>
            <p:custDataLst>
              <p:tags r:id="rId3"/>
            </p:custDataLst>
          </p:nvPr>
        </p:nvGraphicFramePr>
        <p:xfrm>
          <a:off x="367773" y="3184570"/>
          <a:ext cx="11443335" cy="3264535"/>
        </p:xfrm>
        <a:graphic>
          <a:graphicData uri="http://schemas.openxmlformats.org/drawingml/2006/table">
            <a:tbl>
              <a:tblPr firstRow="1" bandRow="1">
                <a:tableStyleId>{5C22544A-7EE6-4342-B048-85BDC9FD1C3A}</a:tableStyleId>
              </a:tblPr>
              <a:tblGrid>
                <a:gridCol w="3814445"/>
                <a:gridCol w="3814445"/>
                <a:gridCol w="3814445"/>
              </a:tblGrid>
              <a:tr h="464820">
                <a:tc>
                  <a:txBody>
                    <a:bodyPr/>
                    <a:p>
                      <a:pPr algn="ctr">
                        <a:buNone/>
                      </a:pPr>
                      <a:r>
                        <a:rPr lang="zh-CN" altLang="en-US" sz="1800">
                          <a:latin typeface="微软雅黑" panose="020B0503020204020204" pitchFamily="34" charset="-122"/>
                          <a:ea typeface="微软雅黑" panose="020B0503020204020204" pitchFamily="34" charset="-122"/>
                        </a:rPr>
                        <a:t>手术原词</a:t>
                      </a:r>
                      <a:endParaRPr lang="zh-CN" altLang="en-US" sz="1800">
                        <a:latin typeface="微软雅黑" panose="020B0503020204020204" pitchFamily="34" charset="-122"/>
                        <a:ea typeface="微软雅黑" panose="020B0503020204020204" pitchFamily="34" charset="-122"/>
                      </a:endParaRPr>
                    </a:p>
                  </a:txBody>
                  <a:tcPr marL="91423" marR="91423" marT="45711" marB="45711"/>
                </a:tc>
                <a:tc>
                  <a:txBody>
                    <a:bodyPr/>
                    <a:p>
                      <a:pPr algn="ctr">
                        <a:buNone/>
                      </a:pPr>
                      <a:r>
                        <a:rPr lang="zh-CN" altLang="en-US" sz="1800">
                          <a:latin typeface="微软雅黑" panose="020B0503020204020204" pitchFamily="34" charset="-122"/>
                          <a:ea typeface="微软雅黑" panose="020B0503020204020204" pitchFamily="34" charset="-122"/>
                        </a:rPr>
                        <a:t>手术标准词</a:t>
                      </a:r>
                      <a:endParaRPr lang="zh-CN" altLang="en-US" sz="1800">
                        <a:latin typeface="微软雅黑" panose="020B0503020204020204" pitchFamily="34" charset="-122"/>
                        <a:ea typeface="微软雅黑" panose="020B0503020204020204" pitchFamily="34" charset="-122"/>
                      </a:endParaRPr>
                    </a:p>
                  </a:txBody>
                  <a:tcPr marL="91423" marR="91423" marT="45711" marB="45711"/>
                </a:tc>
                <a:tc>
                  <a:txBody>
                    <a:bodyPr/>
                    <a:p>
                      <a:pPr algn="ctr">
                        <a:buNone/>
                      </a:pPr>
                      <a:r>
                        <a:rPr lang="zh-CN" altLang="en-US" sz="1800">
                          <a:latin typeface="微软雅黑" panose="020B0503020204020204" pitchFamily="34" charset="-122"/>
                          <a:ea typeface="微软雅黑" panose="020B0503020204020204" pitchFamily="34" charset="-122"/>
                        </a:rPr>
                        <a:t>特点</a:t>
                      </a:r>
                      <a:endParaRPr lang="zh-CN" altLang="en-US" sz="1800">
                        <a:latin typeface="微软雅黑" panose="020B0503020204020204" pitchFamily="34" charset="-122"/>
                        <a:ea typeface="微软雅黑" panose="020B0503020204020204" pitchFamily="34" charset="-122"/>
                      </a:endParaRPr>
                    </a:p>
                  </a:txBody>
                  <a:tcPr marL="91423" marR="91423" marT="45711" marB="45711"/>
                </a:tc>
              </a:tr>
              <a:tr h="588010">
                <a:tc>
                  <a:txBody>
                    <a:bodyPr/>
                    <a:p>
                      <a:pPr algn="ctr" fontAlgn="ctr">
                        <a:lnSpc>
                          <a:spcPct val="100000"/>
                        </a:lnSpc>
                        <a:buClrTx/>
                        <a:buSzTx/>
                        <a:buFontTx/>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微创经椎间孔下腰4/5椎间盘摘除术</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423" marR="91423" marT="45711" marB="45711"/>
                </a:tc>
                <a:tc>
                  <a:txBody>
                    <a:bodyPr/>
                    <a:p>
                      <a:pPr algn="ctr" fontAlgn="ctr">
                        <a:lnSpc>
                          <a:spcPct val="90000"/>
                        </a:lnSpc>
                        <a:buClrTx/>
                        <a:buSzTx/>
                        <a:buFontTx/>
                        <a:buNone/>
                      </a:pPr>
                      <a:r>
                        <a:rPr lang="zh-CN" altLang="en-US" sz="1800" b="0">
                          <a:latin typeface="微软雅黑" panose="020B0503020204020204" pitchFamily="34" charset="-122"/>
                          <a:ea typeface="微软雅黑" panose="020B0503020204020204" pitchFamily="34" charset="-122"/>
                          <a:sym typeface="+mn-ea"/>
                        </a:rPr>
                        <a:t>腰椎间盘切除术</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c>
                  <a:txBody>
                    <a:bodyPr/>
                    <a:p>
                      <a:pPr algn="ctr" fontAlgn="ctr">
                        <a:lnSpc>
                          <a:spcPct val="100000"/>
                        </a:lnSpc>
                        <a:buClrTx/>
                        <a:buSzTx/>
                        <a:buFontTx/>
                        <a:buNone/>
                      </a:pPr>
                      <a:r>
                        <a:rPr lang="zh-CN" altLang="en-US" sz="1800" b="0">
                          <a:latin typeface="微软雅黑" panose="020B0503020204020204" pitchFamily="34" charset="-122"/>
                          <a:ea typeface="微软雅黑" panose="020B0503020204020204" pitchFamily="34" charset="-122"/>
                          <a:sym typeface="+mn-ea"/>
                        </a:rPr>
                        <a:t>原词书写自由，信息冗余</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r>
              <a:tr h="644525">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腺样体消融术</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腺样增殖体切除术不伴扁桃体切除术</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原词书写简略，信息隐藏</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r>
              <a:tr h="645160">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亲体肾移植术</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c>
                  <a:txBody>
                    <a:bodyPr/>
                    <a:p>
                      <a:pPr marL="0" lvl="1" algn="ctr" fontAlgn="ctr">
                        <a:lnSpc>
                          <a:spcPct val="100000"/>
                        </a:lnSpc>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肾异体移植术</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与供者有血缘关系的活体移植</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423" marR="91423" marT="45711" marB="45711"/>
                </a:tc>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一个原词可能对应多个标准词</a:t>
                      </a: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r>
              <a:tr h="922020">
                <a:tc>
                  <a:txBody>
                    <a:bodyPr/>
                    <a:p>
                      <a:pPr algn="ctr" fontAlgn="ctr">
                        <a:lnSpc>
                          <a:spcPct val="100000"/>
                        </a:lnSpc>
                        <a:buNone/>
                      </a:pPr>
                      <a:r>
                        <a:rPr lang="en-US" altLang="zh-CN" sz="1800" b="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输尿管（或尿道）镜右侧</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输尿管镜下取石术</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输尿管镜下钬激光碎石术</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423" marR="91423" marT="45711" marB="45711"/>
                </a:tc>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经尿道输尿管</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肾盂激光碎石取石术</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423" marR="91423" marT="45711" marB="45711"/>
                </a:tc>
                <a:tc>
                  <a:txBody>
                    <a:bodyPr/>
                    <a:p>
                      <a:pPr algn="ctr" fontAlgn="ctr">
                        <a:lnSpc>
                          <a:spcPct val="100000"/>
                        </a:lnSpc>
                        <a:buNone/>
                      </a:pPr>
                      <a:r>
                        <a:rPr lang="zh-CN" altLang="en-US" sz="1800" b="0">
                          <a:latin typeface="微软雅黑" panose="020B0503020204020204" pitchFamily="34" charset="-122"/>
                          <a:ea typeface="微软雅黑" panose="020B0503020204020204" pitchFamily="34" charset="-122"/>
                          <a:sym typeface="+mn-ea"/>
                        </a:rPr>
                        <a:t>包含多种术式信息的原词不一定对应相同数量的原词</a:t>
                      </a:r>
                      <a:endParaRPr lang="en-US" altLang="zh-CN" sz="1800" b="0">
                        <a:latin typeface="微软雅黑" panose="020B0503020204020204" pitchFamily="34" charset="-122"/>
                        <a:ea typeface="微软雅黑" panose="020B0503020204020204" pitchFamily="34" charset="-122"/>
                        <a:sym typeface="+mn-ea"/>
                      </a:endParaRPr>
                    </a:p>
                    <a:p>
                      <a:pPr algn="ctr" fontAlgn="ctr">
                        <a:lnSpc>
                          <a:spcPct val="100000"/>
                        </a:lnSpc>
                        <a:buNone/>
                      </a:pPr>
                      <a:endParaRPr lang="zh-CN" altLang="en-US" sz="1800" b="0">
                        <a:latin typeface="微软雅黑" panose="020B0503020204020204" pitchFamily="34" charset="-122"/>
                        <a:ea typeface="微软雅黑" panose="020B0503020204020204" pitchFamily="34" charset="-122"/>
                        <a:sym typeface="+mn-ea"/>
                      </a:endParaRPr>
                    </a:p>
                  </a:txBody>
                  <a:tcPr marL="91423" marR="91423" marT="45711" marB="45711"/>
                </a:tc>
              </a:tr>
            </a:tbl>
          </a:graphicData>
        </a:graphic>
      </p:graphicFrame>
      <p:pic>
        <p:nvPicPr>
          <p:cNvPr id="216" name="图片 215" descr="中科凡语LOGO"/>
          <p:cNvPicPr>
            <a:picLocks noChangeAspect="1"/>
          </p:cNvPicPr>
          <p:nvPr/>
        </p:nvPicPr>
        <p:blipFill>
          <a:blip r:embed="rId4"/>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07</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任务分析</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3"/>
            </p:custDataLst>
          </p:nvPr>
        </p:nvGraphicFramePr>
        <p:xfrm>
          <a:off x="1163281" y="814546"/>
          <a:ext cx="9812020" cy="5603240"/>
        </p:xfrm>
        <a:graphic>
          <a:graphicData uri="http://schemas.openxmlformats.org/drawingml/2006/table">
            <a:tbl>
              <a:tblPr firstRow="1" bandRow="1">
                <a:tableStyleId>{5C22544A-7EE6-4342-B048-85BDC9FD1C3A}</a:tableStyleId>
              </a:tblPr>
              <a:tblGrid>
                <a:gridCol w="2453005"/>
                <a:gridCol w="2453005"/>
                <a:gridCol w="2453005"/>
                <a:gridCol w="2453005"/>
              </a:tblGrid>
              <a:tr h="372745">
                <a:tc>
                  <a:txBody>
                    <a:bodyPr/>
                    <a:p>
                      <a:pPr algn="ctr">
                        <a:buNone/>
                      </a:pPr>
                      <a:r>
                        <a:rPr lang="zh-CN" altLang="en-US" sz="1800">
                          <a:latin typeface="微软雅黑" panose="020B0503020204020204" pitchFamily="34" charset="-122"/>
                          <a:ea typeface="微软雅黑" panose="020B0503020204020204" pitchFamily="34" charset="-122"/>
                        </a:rPr>
                        <a:t>类别</a:t>
                      </a:r>
                      <a:endParaRPr lang="zh-CN" altLang="en-US" sz="1800">
                        <a:latin typeface="微软雅黑" panose="020B0503020204020204" pitchFamily="34" charset="-122"/>
                        <a:ea typeface="微软雅黑" panose="020B0503020204020204" pitchFamily="34" charset="-122"/>
                      </a:endParaRPr>
                    </a:p>
                  </a:txBody>
                  <a:tcPr marL="91423" marR="91423" marT="45711" marB="4571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a:latin typeface="微软雅黑" panose="020B0503020204020204" pitchFamily="34" charset="-122"/>
                          <a:ea typeface="微软雅黑" panose="020B0503020204020204" pitchFamily="34" charset="-122"/>
                        </a:rPr>
                        <a:t>数量</a:t>
                      </a:r>
                      <a:endParaRPr lang="zh-CN" altLang="en-US" sz="1800">
                        <a:latin typeface="微软雅黑" panose="020B0503020204020204" pitchFamily="34" charset="-122"/>
                        <a:ea typeface="微软雅黑" panose="020B0503020204020204" pitchFamily="34" charset="-122"/>
                      </a:endParaRPr>
                    </a:p>
                  </a:txBody>
                  <a:tcPr marL="91423" marR="91423" marT="45711" marB="4571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a:latin typeface="微软雅黑" panose="020B0503020204020204" pitchFamily="34" charset="-122"/>
                          <a:ea typeface="微软雅黑" panose="020B0503020204020204" pitchFamily="34" charset="-122"/>
                        </a:rPr>
                        <a:t>细分类</a:t>
                      </a:r>
                      <a:endParaRPr lang="zh-CN" altLang="en-US" sz="1800">
                        <a:latin typeface="微软雅黑" panose="020B0503020204020204" pitchFamily="34" charset="-122"/>
                        <a:ea typeface="微软雅黑" panose="020B0503020204020204" pitchFamily="34" charset="-122"/>
                      </a:endParaRPr>
                    </a:p>
                  </a:txBody>
                  <a:tcPr marL="91423" marR="91423" marT="45711" marB="4571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a:latin typeface="微软雅黑" panose="020B0503020204020204" pitchFamily="34" charset="-122"/>
                          <a:ea typeface="微软雅黑" panose="020B0503020204020204" pitchFamily="34" charset="-122"/>
                        </a:rPr>
                        <a:t>细分类数量</a:t>
                      </a:r>
                      <a:endParaRPr lang="zh-CN" altLang="en-US" sz="1800">
                        <a:latin typeface="微软雅黑" panose="020B0503020204020204" pitchFamily="34" charset="-122"/>
                        <a:ea typeface="微软雅黑" panose="020B0503020204020204" pitchFamily="34" charset="-122"/>
                      </a:endParaRPr>
                    </a:p>
                  </a:txBody>
                  <a:tcPr marL="91423" marR="91423" marT="45711" marB="4571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140">
                <a:tc rowSpan="3">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原词切分数 </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 </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标准词切分数</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4E9"/>
                    </a:solidFill>
                  </a:tcPr>
                </a:tc>
                <a:tc rowSpan="3">
                  <a:txBody>
                    <a:bodyPr/>
                    <a:p>
                      <a:pPr indent="0" algn="ctr">
                        <a:buNone/>
                      </a:pPr>
                      <a:endParaRPr lang="en-US" sz="1400" b="0">
                        <a:latin typeface="微软雅黑" panose="020B0503020204020204" pitchFamily="34" charset="-122"/>
                        <a:ea typeface="微软雅黑" panose="020B0503020204020204" pitchFamily="34" charset="-122"/>
                        <a:cs typeface="等线" panose="02010600030101010101" charset="-122"/>
                      </a:endParaRPr>
                    </a:p>
                    <a:p>
                      <a:pPr indent="0" algn="ctr">
                        <a:buNone/>
                      </a:pPr>
                      <a:r>
                        <a:rPr lang="en-US" sz="1400" b="0">
                          <a:latin typeface="微软雅黑" panose="020B0503020204020204" pitchFamily="34" charset="-122"/>
                          <a:ea typeface="微软雅黑" panose="020B0503020204020204" pitchFamily="34" charset="-122"/>
                          <a:cs typeface="等线" panose="02010600030101010101" charset="-122"/>
                        </a:rPr>
                        <a:t>115</a:t>
                      </a:r>
                      <a:endParaRPr lang="en-US" sz="1400" b="0">
                        <a:latin typeface="微软雅黑" panose="020B0503020204020204" pitchFamily="34" charset="-122"/>
                        <a:ea typeface="微软雅黑" panose="020B0503020204020204" pitchFamily="34" charset="-122"/>
                        <a:cs typeface="等线" panose="02010600030101010101" charset="-122"/>
                      </a:endParaRPr>
                    </a:p>
                    <a:p>
                      <a:pPr indent="0" algn="ctr">
                        <a:buNone/>
                      </a:pPr>
                      <a:r>
                        <a:rPr lang="en-US" altLang="zh-CN" sz="1400" b="0">
                          <a:latin typeface="微软雅黑" panose="020B0503020204020204" pitchFamily="34" charset="-122"/>
                          <a:ea typeface="微软雅黑" panose="020B0503020204020204" pitchFamily="34" charset="-122"/>
                        </a:rPr>
                        <a:t> </a:t>
                      </a:r>
                      <a:endParaRPr lang="en-US" altLang="zh-CN" sz="1400" b="0">
                        <a:latin typeface="微软雅黑" panose="020B0503020204020204" pitchFamily="34" charset="-122"/>
                        <a:ea typeface="微软雅黑" panose="020B0503020204020204" pitchFamily="34" charset="-122"/>
                      </a:endParaRPr>
                    </a:p>
                    <a:p>
                      <a:pPr indent="0" algn="ctr">
                        <a:buNone/>
                      </a:pPr>
                      <a:r>
                        <a:rPr lang="en-US" altLang="zh-CN" sz="1400" b="0">
                          <a:latin typeface="微软雅黑" panose="020B0503020204020204" pitchFamily="34" charset="-122"/>
                          <a:ea typeface="微软雅黑" panose="020B0503020204020204" pitchFamily="34" charset="-122"/>
                        </a:rPr>
                        <a:t> </a:t>
                      </a:r>
                      <a:endParaRPr lang="en-US" altLang="zh-CN"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4E9"/>
                    </a:solid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切分数为2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400" b="0">
                          <a:latin typeface="微软雅黑" panose="020B0503020204020204" pitchFamily="34" charset="-122"/>
                          <a:ea typeface="微软雅黑" panose="020B0503020204020204" pitchFamily="34" charset="-122"/>
                          <a:cs typeface="等线" panose="02010600030101010101" charset="-122"/>
                        </a:rPr>
                        <a:t>92</a:t>
                      </a:r>
                      <a:endParaRPr lang="en-US" alt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775">
                <a:tc vMerge="1">
                  <a:tcPr marL="68580" marR="68580" marT="0" marB="0" vert="horz" anchor="ct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切分数为3</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400" b="0">
                          <a:latin typeface="微软雅黑" panose="020B0503020204020204" pitchFamily="34" charset="-122"/>
                          <a:ea typeface="微软雅黑" panose="020B0503020204020204" pitchFamily="34" charset="-122"/>
                          <a:cs typeface="等线" panose="02010600030101010101" charset="-122"/>
                        </a:rPr>
                        <a:t>16</a:t>
                      </a:r>
                      <a:endParaRPr lang="en-US" alt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29895">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切分数为4</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400" b="0">
                          <a:latin typeface="微软雅黑" panose="020B0503020204020204" pitchFamily="34" charset="-122"/>
                          <a:ea typeface="微软雅黑" panose="020B0503020204020204" pitchFamily="34" charset="-122"/>
                          <a:cs typeface="等线" panose="02010600030101010101" charset="-122"/>
                        </a:rPr>
                        <a:t>7</a:t>
                      </a:r>
                      <a:endParaRPr lang="en-US" alt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140">
                <a:tc rowSpan="6">
                  <a:txBody>
                    <a:bodyPr/>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原词切分数</a:t>
                      </a: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 &lt; </a:t>
                      </a: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标准词切分数</a:t>
                      </a: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 </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rowSpan="6">
                  <a:txBody>
                    <a:bodyPr/>
                    <a:p>
                      <a:pPr algn="ctr">
                        <a:buClrTx/>
                        <a:buSzTx/>
                        <a:buFontTx/>
                        <a:buNone/>
                      </a:pP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80</a:t>
                      </a: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 </a:t>
                      </a:r>
                      <a:endParaRPr lang="en-US" sz="1400" b="0">
                        <a:latin typeface="微软雅黑" panose="020B0503020204020204" pitchFamily="34" charset="-122"/>
                        <a:ea typeface="微软雅黑" panose="020B0503020204020204" pitchFamily="34" charset="-122"/>
                        <a:cs typeface="等线" panose="02010600030101010101" charset="-122"/>
                      </a:endParaRPr>
                    </a:p>
                    <a:p>
                      <a:pPr algn="ctr">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 </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4E9"/>
                    </a:solidFill>
                  </a:tcPr>
                </a:tc>
                <a:tc>
                  <a:txBody>
                    <a:bodyPr/>
                    <a:p>
                      <a:pPr algn="ctr">
                        <a:lnSpc>
                          <a:spcPct val="150000"/>
                        </a:lnSpc>
                        <a:buClrTx/>
                        <a:buSzTx/>
                        <a:buFontTx/>
                        <a:buNone/>
                      </a:pPr>
                      <a:r>
                        <a:rPr lang="en-US" sz="1400">
                          <a:latin typeface="微软雅黑" panose="020B0503020204020204" pitchFamily="34" charset="-122"/>
                          <a:ea typeface="微软雅黑" panose="020B0503020204020204" pitchFamily="34" charset="-122"/>
                          <a:cs typeface="等线" panose="02010600030101010101" charset="-122"/>
                          <a:sym typeface="+mn-ea"/>
                        </a:rPr>
                        <a:t>比例为</a:t>
                      </a:r>
                      <a:r>
                        <a:rPr lang="en-US" sz="1400" b="0">
                          <a:latin typeface="微软雅黑" panose="020B0503020204020204" pitchFamily="34" charset="-122"/>
                          <a:ea typeface="微软雅黑" panose="020B0503020204020204" pitchFamily="34" charset="-122"/>
                          <a:cs typeface="等线" panose="02010600030101010101" charset="-122"/>
                        </a:rPr>
                        <a:t>1：2</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55</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140">
                <a:tc vMerge="1">
                  <a:tcP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a:latin typeface="微软雅黑" panose="020B0503020204020204" pitchFamily="34" charset="-122"/>
                          <a:ea typeface="微软雅黑" panose="020B0503020204020204" pitchFamily="34" charset="-122"/>
                          <a:cs typeface="等线" panose="02010600030101010101" charset="-122"/>
                          <a:sym typeface="+mn-ea"/>
                        </a:rPr>
                        <a:t>比例为</a:t>
                      </a:r>
                      <a:r>
                        <a:rPr lang="en-US" sz="1400" b="0">
                          <a:latin typeface="微软雅黑" panose="020B0503020204020204" pitchFamily="34" charset="-122"/>
                          <a:ea typeface="微软雅黑" panose="020B0503020204020204" pitchFamily="34" charset="-122"/>
                          <a:cs typeface="等线" panose="02010600030101010101" charset="-122"/>
                        </a:rPr>
                        <a:t>1：3</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9</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140">
                <a:tc vMerge="1">
                  <a:tcP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a:latin typeface="微软雅黑" panose="020B0503020204020204" pitchFamily="34" charset="-122"/>
                          <a:ea typeface="微软雅黑" panose="020B0503020204020204" pitchFamily="34" charset="-122"/>
                          <a:cs typeface="等线" panose="02010600030101010101" charset="-122"/>
                          <a:sym typeface="+mn-ea"/>
                        </a:rPr>
                        <a:t>比例为</a:t>
                      </a:r>
                      <a:r>
                        <a:rPr lang="en-US" sz="1400" b="0">
                          <a:latin typeface="微软雅黑" panose="020B0503020204020204" pitchFamily="34" charset="-122"/>
                          <a:ea typeface="微软雅黑" panose="020B0503020204020204" pitchFamily="34" charset="-122"/>
                          <a:cs typeface="等线" panose="02010600030101010101" charset="-122"/>
                        </a:rPr>
                        <a:t>1：4</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4</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7505">
                <a:tc vMerge="1">
                  <a:tcP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比例为2：3</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7</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775">
                <a:tc vMerge="1">
                  <a:tcPr marL="68580" marR="68580" marT="0" marB="0" vert="horz" anchor="ct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比例为3：4</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4</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30530">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比例为2：4</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1</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7505">
                <a:tc rowSpan="5">
                  <a:txBody>
                    <a:bodyPr/>
                    <a:p>
                      <a:pPr algn="ctr">
                        <a:buClrTx/>
                        <a:buSzTx/>
                        <a:buFontTx/>
                        <a:buNone/>
                      </a:pPr>
                      <a:r>
                        <a:rPr lang="en-US" altLang="zh-CN" sz="1400" b="0">
                          <a:latin typeface="微软雅黑" panose="020B0503020204020204" pitchFamily="34" charset="-122"/>
                          <a:ea typeface="微软雅黑" panose="020B0503020204020204" pitchFamily="34" charset="-122"/>
                        </a:rPr>
                        <a:t>原词切分数 </a:t>
                      </a: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&gt; </a:t>
                      </a: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标准词切分数</a:t>
                      </a: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 </a:t>
                      </a:r>
                      <a:endParaRPr lang="en-US" altLang="zh-CN" sz="1400" b="0">
                        <a:latin typeface="微软雅黑" panose="020B0503020204020204" pitchFamily="34" charset="-122"/>
                        <a:ea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rowSpan="5">
                  <a:txBody>
                    <a:bodyPr/>
                    <a:p>
                      <a:pPr algn="ctr">
                        <a:buClrTx/>
                        <a:buSzTx/>
                        <a:buFontTx/>
                        <a:buNone/>
                      </a:pP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134</a:t>
                      </a: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 </a:t>
                      </a:r>
                      <a:endParaRPr lang="en-US" altLang="zh-CN" sz="1400" b="0">
                        <a:latin typeface="微软雅黑" panose="020B0503020204020204" pitchFamily="34" charset="-122"/>
                        <a:ea typeface="微软雅黑" panose="020B0503020204020204" pitchFamily="34" charset="-122"/>
                      </a:endParaRPr>
                    </a:p>
                    <a:p>
                      <a:pPr algn="ctr">
                        <a:buClrTx/>
                        <a:buSzTx/>
                        <a:buFontTx/>
                        <a:buNone/>
                      </a:pPr>
                      <a:r>
                        <a:rPr lang="en-US" altLang="zh-CN" sz="1400" b="0">
                          <a:latin typeface="微软雅黑" panose="020B0503020204020204" pitchFamily="34" charset="-122"/>
                          <a:ea typeface="微软雅黑" panose="020B0503020204020204" pitchFamily="34" charset="-122"/>
                        </a:rPr>
                        <a:t> </a:t>
                      </a:r>
                      <a:endParaRPr lang="en-US" altLang="zh-CN" sz="1400" b="0">
                        <a:latin typeface="微软雅黑" panose="020B0503020204020204" pitchFamily="34" charset="-122"/>
                        <a:ea typeface="微软雅黑" panose="020B0503020204020204" pitchFamily="34"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a:latin typeface="微软雅黑" panose="020B0503020204020204" pitchFamily="34" charset="-122"/>
                          <a:ea typeface="微软雅黑" panose="020B0503020204020204" pitchFamily="34" charset="-122"/>
                          <a:cs typeface="等线" panose="02010600030101010101" charset="-122"/>
                          <a:sym typeface="+mn-ea"/>
                        </a:rPr>
                        <a:t>比例为</a:t>
                      </a:r>
                      <a:r>
                        <a:rPr lang="en-US" sz="1400" b="0">
                          <a:latin typeface="微软雅黑" panose="020B0503020204020204" pitchFamily="34" charset="-122"/>
                          <a:ea typeface="微软雅黑" panose="020B0503020204020204" pitchFamily="34" charset="-122"/>
                          <a:cs typeface="等线" panose="02010600030101010101" charset="-122"/>
                        </a:rPr>
                        <a:t>2：1</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125</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7505">
                <a:tc vMerge="1">
                  <a:tcP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a:latin typeface="微软雅黑" panose="020B0503020204020204" pitchFamily="34" charset="-122"/>
                          <a:ea typeface="微软雅黑" panose="020B0503020204020204" pitchFamily="34" charset="-122"/>
                          <a:cs typeface="等线" panose="02010600030101010101" charset="-122"/>
                          <a:sym typeface="+mn-ea"/>
                        </a:rPr>
                        <a:t>比例为</a:t>
                      </a:r>
                      <a:r>
                        <a:rPr lang="en-US" sz="1400" b="0">
                          <a:latin typeface="微软雅黑" panose="020B0503020204020204" pitchFamily="34" charset="-122"/>
                          <a:ea typeface="微软雅黑" panose="020B0503020204020204" pitchFamily="34" charset="-122"/>
                          <a:cs typeface="等线" panose="02010600030101010101" charset="-122"/>
                        </a:rPr>
                        <a:t>3：1</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5</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t">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775">
                <a:tc vMerge="1">
                  <a:tcPr marL="68580" marR="68580" marT="0" marB="0" vert="horz" anchor="ct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比例为3：2</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1</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58775">
                <a:tc vMerge="1">
                  <a:tcPr>
                    <a:lnL w="12700" cmpd="sng">
                      <a:solidFill>
                        <a:schemeClr val="tx1"/>
                      </a:solidFill>
                      <a:prstDash val="solid"/>
                    </a:lnL>
                    <a:lnR w="12700" cmpd="sng">
                      <a:solidFill>
                        <a:schemeClr val="tx1"/>
                      </a:solidFill>
                      <a:prstDash val="solid"/>
                    </a:lnR>
                  </a:tcPr>
                </a:tc>
                <a:tc vMerge="1">
                  <a:tcPr marL="68580" marR="68580" marT="0" marB="0" vert="horz" anchor="ctr">
                    <a:lnL w="12700" cmpd="sng">
                      <a:solidFill>
                        <a:schemeClr val="tx1"/>
                      </a:solidFill>
                      <a:prstDash val="solid"/>
                    </a:lnL>
                    <a:lnR w="12700" cmpd="sng">
                      <a:solidFill>
                        <a:schemeClr val="tx1"/>
                      </a:solidFill>
                      <a:prstDash val="solid"/>
                    </a:lnR>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比例为4：3</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2</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29895">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vMerge="1">
                  <a:tcPr marL="68580" marR="68580" marT="0" marB="0" vert="horz" anchor="ctr">
                    <a:lnL w="12700" cmpd="sng">
                      <a:solidFill>
                        <a:schemeClr val="tx1"/>
                      </a:solidFill>
                      <a:prstDash val="solid"/>
                    </a:lnL>
                    <a:lnR w="12700" cmpd="sng">
                      <a:solidFill>
                        <a:schemeClr val="tx1"/>
                      </a:solidFill>
                      <a:prstDash val="solid"/>
                    </a:lnR>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比例为9：7</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lnSpc>
                          <a:spcPct val="150000"/>
                        </a:lnSpc>
                        <a:buClrTx/>
                        <a:buSzTx/>
                        <a:buFontTx/>
                        <a:buNone/>
                      </a:pPr>
                      <a:r>
                        <a:rPr lang="en-US" sz="1400" b="0">
                          <a:latin typeface="微软雅黑" panose="020B0503020204020204" pitchFamily="34" charset="-122"/>
                          <a:ea typeface="微软雅黑" panose="020B0503020204020204" pitchFamily="34" charset="-122"/>
                          <a:cs typeface="等线" panose="02010600030101010101" charset="-122"/>
                        </a:rPr>
                        <a:t>1</a:t>
                      </a:r>
                      <a:endParaRPr lang="en-US" sz="1400" b="0">
                        <a:latin typeface="微软雅黑" panose="020B0503020204020204" pitchFamily="34" charset="-122"/>
                        <a:ea typeface="微软雅黑" panose="020B0503020204020204" pitchFamily="34" charset="-122"/>
                        <a:cs typeface="等线" panose="02010600030101010101" charset="-122"/>
                      </a:endParaRPr>
                    </a:p>
                  </a:txBody>
                  <a:tcPr marL="68567" marR="68567" marT="0" marB="0" vert="horz"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16" name="图片 215" descr="中科凡语LOGO"/>
          <p:cNvPicPr>
            <a:picLocks noChangeAspect="1"/>
          </p:cNvPicPr>
          <p:nvPr/>
        </p:nvPicPr>
        <p:blipFill>
          <a:blip r:embed="rId4"/>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47095" y="6290415"/>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08</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 name="组合 1"/>
          <p:cNvGrpSpPr/>
          <p:nvPr/>
        </p:nvGrpSpPr>
        <p:grpSpPr>
          <a:xfrm>
            <a:off x="2490185" y="2066542"/>
            <a:ext cx="6937360" cy="2445567"/>
            <a:chOff x="4459" y="3595"/>
            <a:chExt cx="10927" cy="3852"/>
          </a:xfrm>
        </p:grpSpPr>
        <p:sp>
          <p:nvSpPr>
            <p:cNvPr id="4" name="Text Box 3"/>
            <p:cNvSpPr>
              <a:spLocks noChangeArrowheads="1"/>
            </p:cNvSpPr>
            <p:nvPr/>
          </p:nvSpPr>
          <p:spPr bwMode="auto">
            <a:xfrm>
              <a:off x="5671" y="3595"/>
              <a:ext cx="571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pPr algn="r"/>
              <a:r>
                <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rPr>
                <a:t>解决方案</a:t>
              </a:r>
              <a:endParaRPr lang="zh-CN" altLang="en-US" sz="4400"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5" name="直接连接符 11"/>
            <p:cNvSpPr>
              <a:spLocks noChangeShapeType="1"/>
            </p:cNvSpPr>
            <p:nvPr/>
          </p:nvSpPr>
          <p:spPr bwMode="auto">
            <a:xfrm>
              <a:off x="4459" y="4931"/>
              <a:ext cx="6926" cy="2"/>
            </a:xfrm>
            <a:prstGeom prst="line">
              <a:avLst/>
            </a:prstGeom>
            <a:noFill/>
            <a:ln w="6350" cap="flat" cmpd="sng">
              <a:solidFill>
                <a:srgbClr val="003591"/>
              </a:solidFill>
              <a:bevel/>
            </a:ln>
            <a:extLst>
              <a:ext uri="{909E8E84-426E-40DD-AFC4-6F175D3DCCD1}">
                <a14:hiddenFill xmlns:a14="http://schemas.microsoft.com/office/drawing/2010/main">
                  <a:noFill/>
                </a14:hiddenFill>
              </a:ext>
            </a:extLst>
          </p:spPr>
          <p:txBody>
            <a:bodyPr/>
            <a:p>
              <a:endParaRPr lang="zh-CN" altLang="en-US" sz="2000" dirty="0">
                <a:solidFill>
                  <a:schemeClr val="accent1"/>
                </a:solidFill>
                <a:latin typeface="印品黑体" panose="00000500000000000000" pitchFamily="2" charset="-122"/>
                <a:ea typeface="微软雅黑" panose="020B0503020204020204" pitchFamily="34" charset="-122"/>
                <a:sym typeface="Arial" panose="020B0604020202020204" pitchFamily="34" charset="0"/>
              </a:endParaRPr>
            </a:p>
          </p:txBody>
        </p:sp>
        <p:sp>
          <p:nvSpPr>
            <p:cNvPr id="6" name="Text Box 3"/>
            <p:cNvSpPr>
              <a:spLocks noChangeArrowheads="1"/>
            </p:cNvSpPr>
            <p:nvPr/>
          </p:nvSpPr>
          <p:spPr bwMode="auto">
            <a:xfrm>
              <a:off x="11948" y="3958"/>
              <a:ext cx="3438" cy="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chor="ctr">
              <a:spAutoFit/>
            </a:bodyPr>
            <a:p>
              <a:endParaRPr lang="en-US" altLang="en-US" sz="13795" b="1" dirty="0">
                <a:solidFill>
                  <a:srgbClr val="003591"/>
                </a:solidFill>
                <a:latin typeface="印品黑体" panose="00000500000000000000" pitchFamily="2" charset="-122"/>
                <a:ea typeface="微软雅黑" panose="020B0503020204020204" pitchFamily="34" charset="-122"/>
                <a:sym typeface="Arial" panose="020B0604020202020204" pitchFamily="34" charset="0"/>
              </a:endParaRPr>
            </a:p>
          </p:txBody>
        </p:sp>
      </p:grpSp>
      <p:grpSp>
        <p:nvGrpSpPr>
          <p:cNvPr id="10" name="组合 9"/>
          <p:cNvGrpSpPr/>
          <p:nvPr/>
        </p:nvGrpSpPr>
        <p:grpSpPr>
          <a:xfrm>
            <a:off x="7111494" y="2029719"/>
            <a:ext cx="1740213" cy="1740213"/>
            <a:chOff x="3861" y="2855"/>
            <a:chExt cx="4732" cy="4732"/>
          </a:xfrm>
        </p:grpSpPr>
        <p:sp>
          <p:nvSpPr>
            <p:cNvPr id="8" name="iŝ1ïḋè"/>
            <p:cNvSpPr/>
            <p:nvPr/>
          </p:nvSpPr>
          <p:spPr bwMode="auto">
            <a:xfrm>
              <a:off x="3861" y="2855"/>
              <a:ext cx="4732" cy="4732"/>
            </a:xfrm>
            <a:prstGeom prst="ellipse">
              <a:avLst/>
            </a:prstGeom>
            <a:solidFill>
              <a:srgbClr val="DCEBF1"/>
            </a:solidFill>
            <a:ln w="19050">
              <a:solidFill>
                <a:srgbClr val="12598D"/>
              </a:solidFill>
              <a:round/>
            </a:ln>
          </p:spPr>
          <p:txBody>
            <a:bodyPr anchor="ctr"/>
            <a:p>
              <a:pPr algn="ctr"/>
              <a:endParaRPr>
                <a:cs typeface="+mn-ea"/>
                <a:sym typeface="+mn-lt"/>
              </a:endParaRPr>
            </a:p>
          </p:txBody>
        </p:sp>
        <p:sp>
          <p:nvSpPr>
            <p:cNvPr id="9" name="iś1îḓê"/>
            <p:cNvSpPr/>
            <p:nvPr/>
          </p:nvSpPr>
          <p:spPr bwMode="auto">
            <a:xfrm>
              <a:off x="4223" y="3216"/>
              <a:ext cx="4009" cy="4009"/>
            </a:xfrm>
            <a:prstGeom prst="ellipse">
              <a:avLst/>
            </a:prstGeom>
            <a:solidFill>
              <a:srgbClr val="003B95"/>
            </a:solidFill>
            <a:ln w="57150">
              <a:solidFill>
                <a:srgbClr val="1B90CD"/>
              </a:solidFill>
              <a:round/>
            </a:ln>
          </p:spPr>
          <p:txBody>
            <a:bodyPr anchor="ctr"/>
            <a:p>
              <a:pPr algn="ctr"/>
              <a:endParaRPr dirty="0">
                <a:cs typeface="+mn-ea"/>
                <a:sym typeface="+mn-lt"/>
              </a:endParaRPr>
            </a:p>
          </p:txBody>
        </p:sp>
      </p:grpSp>
      <p:sp>
        <p:nvSpPr>
          <p:cNvPr id="11" name="文本框 10"/>
          <p:cNvSpPr txBox="1"/>
          <p:nvPr/>
        </p:nvSpPr>
        <p:spPr>
          <a:xfrm>
            <a:off x="7554642" y="2540165"/>
            <a:ext cx="872490" cy="768350"/>
          </a:xfrm>
          <a:prstGeom prst="rect">
            <a:avLst/>
          </a:prstGeom>
          <a:noFill/>
        </p:spPr>
        <p:txBody>
          <a:bodyPr wrap="none" rtlCol="0" anchor="t">
            <a:spAutoFit/>
          </a:bodyPr>
          <a:p>
            <a:r>
              <a:rPr 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en-US" altLang="en-US" sz="4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1633127" y="6270734"/>
            <a:ext cx="697101" cy="594885"/>
            <a:chOff x="18342" y="9908"/>
            <a:chExt cx="1098" cy="937"/>
          </a:xfrm>
        </p:grpSpPr>
        <p:pic>
          <p:nvPicPr>
            <p:cNvPr id="57" name="图片 56" descr="C:\Users\dell\Desktop\图层1.png图层1"/>
            <p:cNvPicPr>
              <a:picLocks noChangeAspect="1"/>
            </p:cNvPicPr>
            <p:nvPr/>
          </p:nvPicPr>
          <p:blipFill>
            <a:blip r:embed="rId2">
              <a:lum bright="-6000"/>
            </a:blip>
            <a:srcRect/>
            <a:stretch>
              <a:fillRect/>
            </a:stretch>
          </p:blipFill>
          <p:spPr>
            <a:xfrm>
              <a:off x="18361" y="9908"/>
              <a:ext cx="840" cy="900"/>
            </a:xfrm>
            <a:prstGeom prst="rect">
              <a:avLst/>
            </a:prstGeom>
          </p:spPr>
        </p:pic>
        <p:sp>
          <p:nvSpPr>
            <p:cNvPr id="58" name="文本框 57"/>
            <p:cNvSpPr txBox="1"/>
            <p:nvPr/>
          </p:nvSpPr>
          <p:spPr>
            <a:xfrm>
              <a:off x="18342" y="10265"/>
              <a:ext cx="1098" cy="580"/>
            </a:xfrm>
            <a:prstGeom prst="rect">
              <a:avLst/>
            </a:prstGeom>
            <a:noFill/>
          </p:spPr>
          <p:txBody>
            <a:bodyPr wrap="square" rtlCol="0" anchor="t">
              <a:spAutoFit/>
            </a:bodyPr>
            <a:p>
              <a:pPr lvl="0" algn="ctr">
                <a:buClr>
                  <a:srgbClr val="FFC000">
                    <a:lumMod val="75000"/>
                  </a:srgbClr>
                </a:buClr>
                <a:buSzPct val="60000"/>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09</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平行四边形 3"/>
          <p:cNvSpPr/>
          <p:nvPr/>
        </p:nvSpPr>
        <p:spPr>
          <a:xfrm>
            <a:off x="-348373" y="0"/>
            <a:ext cx="868519" cy="761858"/>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矩形 4"/>
          <p:cNvSpPr/>
          <p:nvPr/>
        </p:nvSpPr>
        <p:spPr>
          <a:xfrm>
            <a:off x="349258" y="0"/>
            <a:ext cx="2603821" cy="185161"/>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平行四边形 6"/>
          <p:cNvSpPr/>
          <p:nvPr/>
        </p:nvSpPr>
        <p:spPr>
          <a:xfrm>
            <a:off x="139218" y="90221"/>
            <a:ext cx="662815" cy="581416"/>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平行四边形 8"/>
          <p:cNvSpPr/>
          <p:nvPr/>
        </p:nvSpPr>
        <p:spPr>
          <a:xfrm>
            <a:off x="2339399" y="223948"/>
            <a:ext cx="465653" cy="408467"/>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平行四边形 9"/>
          <p:cNvSpPr/>
          <p:nvPr/>
        </p:nvSpPr>
        <p:spPr>
          <a:xfrm>
            <a:off x="2714888" y="0"/>
            <a:ext cx="465653" cy="761858"/>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平行四边形 10"/>
          <p:cNvSpPr/>
          <p:nvPr/>
        </p:nvSpPr>
        <p:spPr>
          <a:xfrm>
            <a:off x="-54134" y="402237"/>
            <a:ext cx="386701" cy="339212"/>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平行四边形 11"/>
          <p:cNvSpPr/>
          <p:nvPr/>
        </p:nvSpPr>
        <p:spPr>
          <a:xfrm>
            <a:off x="-26231" y="147881"/>
            <a:ext cx="305467" cy="26795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15" name="直接连接符 14"/>
          <p:cNvCxnSpPr/>
          <p:nvPr/>
        </p:nvCxnSpPr>
        <p:spPr>
          <a:xfrm>
            <a:off x="520146" y="761858"/>
            <a:ext cx="1144794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583" y="595484"/>
            <a:ext cx="465653" cy="121264"/>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0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 name="文本框 1"/>
          <p:cNvSpPr txBox="1"/>
          <p:nvPr/>
        </p:nvSpPr>
        <p:spPr>
          <a:xfrm>
            <a:off x="790096" y="189416"/>
            <a:ext cx="1779790" cy="521970"/>
          </a:xfrm>
          <a:prstGeom prst="rect">
            <a:avLst/>
          </a:prstGeom>
          <a:noFill/>
        </p:spPr>
        <p:txBody>
          <a:bodyPr wrap="square" rtlCol="0">
            <a:spAutoFit/>
          </a:bodyPr>
          <a:p>
            <a:pPr algn="dist"/>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流 程</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6" name="图片 215" descr="中科凡语LOGO"/>
          <p:cNvPicPr>
            <a:picLocks noChangeAspect="1"/>
          </p:cNvPicPr>
          <p:nvPr/>
        </p:nvPicPr>
        <p:blipFill>
          <a:blip r:embed="rId3"/>
          <a:stretch>
            <a:fillRect/>
          </a:stretch>
        </p:blipFill>
        <p:spPr>
          <a:xfrm>
            <a:off x="10403105" y="84450"/>
            <a:ext cx="1565163" cy="587255"/>
          </a:xfrm>
          <a:prstGeom prst="rect">
            <a:avLst/>
          </a:prstGeom>
        </p:spPr>
      </p:pic>
      <p:pic>
        <p:nvPicPr>
          <p:cNvPr id="24579" name="图片 4"/>
          <p:cNvPicPr>
            <a:picLocks noChangeAspect="1"/>
          </p:cNvPicPr>
          <p:nvPr/>
        </p:nvPicPr>
        <p:blipFill>
          <a:blip r:embed="rId4"/>
          <a:stretch>
            <a:fillRect/>
          </a:stretch>
        </p:blipFill>
        <p:spPr>
          <a:xfrm>
            <a:off x="4211352" y="1008193"/>
            <a:ext cx="5891709" cy="4840979"/>
          </a:xfrm>
          <a:prstGeom prst="rect">
            <a:avLst/>
          </a:prstGeom>
          <a:noFill/>
          <a:ln w="9525">
            <a:noFill/>
          </a:ln>
        </p:spPr>
      </p:pic>
      <p:graphicFrame>
        <p:nvGraphicFramePr>
          <p:cNvPr id="13" name="图示 12"/>
          <p:cNvGraphicFramePr/>
          <p:nvPr/>
        </p:nvGraphicFramePr>
        <p:xfrm>
          <a:off x="722673" y="2027814"/>
          <a:ext cx="2731899" cy="2801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f33fd153-8408-45a8-a7f9-632545004751}"/>
</p:tagLst>
</file>

<file path=ppt/tags/tag2.xml><?xml version="1.0" encoding="utf-8"?>
<p:tagLst xmlns:p="http://schemas.openxmlformats.org/presentationml/2006/main">
  <p:tag name="KSO_WM_UNIT_TABLE_BEAUTIFY" val="smartTable{7b6002a6-9320-4f6a-be5c-41df42d19bc6}"/>
</p:tagLst>
</file>

<file path=ppt/tags/tag3.xml><?xml version="1.0" encoding="utf-8"?>
<p:tagLst xmlns:p="http://schemas.openxmlformats.org/presentationml/2006/main">
  <p:tag name="KSO_WM_UNIT_TABLE_BEAUTIFY" val="smartTable{6671944d-3a01-4176-8a61-eb76a7df614f}"/>
</p:tagLst>
</file>

<file path=ppt/tags/tag4.xml><?xml version="1.0" encoding="utf-8"?>
<p:tagLst xmlns:p="http://schemas.openxmlformats.org/presentationml/2006/main">
  <p:tag name="KSO_WM_UNIT_TABLE_BEAUTIFY" val="smartTable{6671944d-3a01-4176-8a61-eb76a7df614f}"/>
</p:tagLst>
</file>

<file path=ppt/tags/tag5.xml><?xml version="1.0" encoding="utf-8"?>
<p:tagLst xmlns:p="http://schemas.openxmlformats.org/presentationml/2006/main">
  <p:tag name="ISPRING_ULTRA_SCORM_TRACKING_SLIDES" val="1"/>
  <p:tag name="GENSWF_OUTPUT_FILE_NAME"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1813</Words>
  <Application>WPS 演示</Application>
  <PresentationFormat>自定义</PresentationFormat>
  <Paragraphs>440</Paragraphs>
  <Slides>18</Slides>
  <Notes>3</Notes>
  <HiddenSlides>0</HiddenSlides>
  <MMClips>1</MMClips>
  <ScaleCrop>false</ScaleCrop>
  <HeadingPairs>
    <vt:vector size="8" baseType="variant">
      <vt:variant>
        <vt:lpstr>已用的字体</vt:lpstr>
      </vt:variant>
      <vt:variant>
        <vt:i4>20</vt:i4>
      </vt:variant>
      <vt:variant>
        <vt:lpstr>主题</vt:lpstr>
      </vt:variant>
      <vt:variant>
        <vt:i4>10</vt:i4>
      </vt:variant>
      <vt:variant>
        <vt:lpstr>嵌入 OLE 服务器</vt:lpstr>
      </vt:variant>
      <vt:variant>
        <vt:i4>1</vt:i4>
      </vt:variant>
      <vt:variant>
        <vt:lpstr>幻灯片标题</vt:lpstr>
      </vt:variant>
      <vt:variant>
        <vt:i4>18</vt:i4>
      </vt:variant>
    </vt:vector>
  </HeadingPairs>
  <TitlesOfParts>
    <vt:vector size="49"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Calibri</vt:lpstr>
      <vt:lpstr>Arial Black</vt:lpstr>
      <vt:lpstr>印品黑体</vt:lpstr>
      <vt:lpstr>黑体</vt:lpstr>
      <vt:lpstr>等线</vt:lpstr>
      <vt:lpstr>Wingdings</vt:lpstr>
      <vt:lpstr>Arial Unicode MS</vt:lpstr>
      <vt:lpstr>Segoe Print</vt:lpstr>
      <vt:lpstr>NumberOnly</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GoGo</cp:lastModifiedBy>
  <cp:revision>1368</cp:revision>
  <dcterms:created xsi:type="dcterms:W3CDTF">2015-12-01T09:06:00Z</dcterms:created>
  <dcterms:modified xsi:type="dcterms:W3CDTF">2019-11-23T07:06:39Z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